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  <p:sldMasterId id="2147483688" r:id="rId3"/>
  </p:sldMasterIdLst>
  <p:notesMasterIdLst>
    <p:notesMasterId r:id="rId50"/>
  </p:notesMasterIdLst>
  <p:handoutMasterIdLst>
    <p:handoutMasterId r:id="rId51"/>
  </p:handoutMasterIdLst>
  <p:sldIdLst>
    <p:sldId id="326" r:id="rId4"/>
    <p:sldId id="380" r:id="rId5"/>
    <p:sldId id="450" r:id="rId6"/>
    <p:sldId id="452" r:id="rId7"/>
    <p:sldId id="451" r:id="rId8"/>
    <p:sldId id="453" r:id="rId9"/>
    <p:sldId id="546" r:id="rId10"/>
    <p:sldId id="457" r:id="rId11"/>
    <p:sldId id="458" r:id="rId12"/>
    <p:sldId id="455" r:id="rId13"/>
    <p:sldId id="456" r:id="rId14"/>
    <p:sldId id="503" r:id="rId15"/>
    <p:sldId id="514" r:id="rId16"/>
    <p:sldId id="516" r:id="rId17"/>
    <p:sldId id="504" r:id="rId18"/>
    <p:sldId id="518" r:id="rId19"/>
    <p:sldId id="466" r:id="rId20"/>
    <p:sldId id="467" r:id="rId21"/>
    <p:sldId id="468" r:id="rId22"/>
    <p:sldId id="519" r:id="rId23"/>
    <p:sldId id="520" r:id="rId24"/>
    <p:sldId id="524" r:id="rId25"/>
    <p:sldId id="525" r:id="rId26"/>
    <p:sldId id="526" r:id="rId27"/>
    <p:sldId id="527" r:id="rId28"/>
    <p:sldId id="528" r:id="rId29"/>
    <p:sldId id="529" r:id="rId30"/>
    <p:sldId id="530" r:id="rId31"/>
    <p:sldId id="531" r:id="rId32"/>
    <p:sldId id="542" r:id="rId33"/>
    <p:sldId id="543" r:id="rId34"/>
    <p:sldId id="544" r:id="rId35"/>
    <p:sldId id="545" r:id="rId36"/>
    <p:sldId id="547" r:id="rId37"/>
    <p:sldId id="489" r:id="rId38"/>
    <p:sldId id="532" r:id="rId39"/>
    <p:sldId id="538" r:id="rId40"/>
    <p:sldId id="539" r:id="rId41"/>
    <p:sldId id="540" r:id="rId42"/>
    <p:sldId id="541" r:id="rId43"/>
    <p:sldId id="460" r:id="rId44"/>
    <p:sldId id="509" r:id="rId45"/>
    <p:sldId id="461" r:id="rId46"/>
    <p:sldId id="549" r:id="rId47"/>
    <p:sldId id="550" r:id="rId48"/>
    <p:sldId id="551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32" autoAdjust="0"/>
    <p:restoredTop sz="99048" autoAdjust="0"/>
  </p:normalViewPr>
  <p:slideViewPr>
    <p:cSldViewPr snapToGrid="0" snapToObjects="1">
      <p:cViewPr>
        <p:scale>
          <a:sx n="90" d="100"/>
          <a:sy n="90" d="100"/>
        </p:scale>
        <p:origin x="-2024" y="-472"/>
      </p:cViewPr>
      <p:guideLst>
        <p:guide orient="horz" pos="1885"/>
        <p:guide orient="horz" pos="758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4" Type="http://schemas.openxmlformats.org/officeDocument/2006/relationships/image" Target="../media/image23.wmf"/><Relationship Id="rId1" Type="http://schemas.openxmlformats.org/officeDocument/2006/relationships/image" Target="../media/image20.wmf"/><Relationship Id="rId2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9/8/15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9/8/15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32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26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59066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8395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88914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2007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gif"/><Relationship Id="rId3" Type="http://schemas.openxmlformats.org/officeDocument/2006/relationships/image" Target="../media/image8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9/8/15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7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0.wmf"/><Relationship Id="rId5" Type="http://schemas.openxmlformats.org/officeDocument/2006/relationships/oleObject" Target="../embeddings/oleObject3.bin"/><Relationship Id="rId6" Type="http://schemas.openxmlformats.org/officeDocument/2006/relationships/image" Target="../media/image21.w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22.w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23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://tandfonline.com/doi/abs/10.1080/10556788.2011.597854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038350" y="3487606"/>
            <a:ext cx="6648450" cy="251768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Lecture 1b</a:t>
            </a:r>
          </a:p>
          <a:p>
            <a:r>
              <a:rPr lang="en-US" sz="2800" b="1" dirty="0" smtClean="0"/>
              <a:t>Introduction to programming, why ADMB?</a:t>
            </a:r>
          </a:p>
          <a:p>
            <a:r>
              <a:rPr lang="en-US" sz="2500" dirty="0" err="1" smtClean="0"/>
              <a:t>www.mycourses.umassd.edu</a:t>
            </a:r>
            <a:endParaRPr lang="en-US" sz="2500" dirty="0" smtClean="0"/>
          </a:p>
          <a:p>
            <a:endParaRPr lang="en-US" sz="2500" dirty="0"/>
          </a:p>
          <a:p>
            <a:r>
              <a:rPr lang="en-US" sz="2500" dirty="0" smtClean="0"/>
              <a:t>(Acknowledgements: André Punt, Anders Nielsen)</a:t>
            </a:r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MAR 580: Advanced Population Modeling for Management of Living Marine Resources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 September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blog-static.odesk.com/blog/uploads/sites/3/2015/06/10132943/Compilering-process-int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901700"/>
            <a:ext cx="895350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29401" y="6488668"/>
            <a:ext cx="258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http://www.upwork.com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08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ADMB is a compiled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fact, it is a little different.</a:t>
            </a:r>
          </a:p>
          <a:p>
            <a:r>
              <a:rPr lang="en-US" dirty="0" smtClean="0"/>
              <a:t>In ADMB you write an ADMB template (.</a:t>
            </a:r>
            <a:r>
              <a:rPr lang="en-US" dirty="0" err="1" smtClean="0"/>
              <a:t>tpl</a:t>
            </a:r>
            <a:r>
              <a:rPr lang="en-US" dirty="0" smtClean="0"/>
              <a:t>) file.</a:t>
            </a:r>
          </a:p>
          <a:p>
            <a:r>
              <a:rPr lang="en-US" dirty="0" smtClean="0"/>
              <a:t>The compiler first turns this into C++ code, which is then compiled by a C++ compiler and linked to ADMB libraries to make the executable.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3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Specifying the </a:t>
            </a:r>
            <a:r>
              <a:rPr lang="en-US" altLang="en-US" dirty="0" smtClean="0"/>
              <a:t>Problem – the ADMB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806130"/>
          </a:xfrm>
        </p:spPr>
        <p:txBody>
          <a:bodyPr>
            <a:normAutofit lnSpcReduction="10000"/>
          </a:bodyPr>
          <a:lstStyle/>
          <a:p>
            <a:r>
              <a:rPr lang="en-US" altLang="en-US" sz="2800" dirty="0"/>
              <a:t>ADMB programs are written using a template (a file with a </a:t>
            </a:r>
            <a:r>
              <a:rPr lang="en-US" altLang="en-US" sz="2800" dirty="0" smtClean="0"/>
              <a:t>.</a:t>
            </a:r>
            <a:r>
              <a:rPr lang="en-US" altLang="en-US" sz="2800" dirty="0" err="1" smtClean="0"/>
              <a:t>tpl</a:t>
            </a:r>
            <a:r>
              <a:rPr lang="en-US" altLang="en-US" sz="2800" dirty="0" smtClean="0"/>
              <a:t> </a:t>
            </a:r>
            <a:r>
              <a:rPr lang="en-US" altLang="en-US" sz="2800" dirty="0"/>
              <a:t>extension</a:t>
            </a:r>
            <a:r>
              <a:rPr lang="en-US" altLang="en-US" sz="2800" dirty="0" smtClean="0"/>
              <a:t>).</a:t>
            </a:r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The .</a:t>
            </a:r>
            <a:r>
              <a:rPr lang="en-US" altLang="en-US" sz="2800" dirty="0" err="1" smtClean="0"/>
              <a:t>tpl</a:t>
            </a:r>
            <a:r>
              <a:rPr lang="en-US" altLang="en-US" sz="2800" dirty="0" smtClean="0"/>
              <a:t> </a:t>
            </a:r>
            <a:r>
              <a:rPr lang="en-US" altLang="en-US" sz="2800" dirty="0"/>
              <a:t>file specifies:</a:t>
            </a:r>
          </a:p>
          <a:p>
            <a:pPr lvl="1"/>
            <a:r>
              <a:rPr lang="en-US" altLang="en-US" sz="2400" dirty="0"/>
              <a:t>the data (constants) that are part of the </a:t>
            </a:r>
            <a:r>
              <a:rPr lang="en-US" altLang="en-US" sz="2400" dirty="0" smtClean="0"/>
              <a:t>function,</a:t>
            </a:r>
          </a:p>
          <a:p>
            <a:pPr lvl="1"/>
            <a:r>
              <a:rPr lang="en-US" altLang="en-US" sz="2400" dirty="0"/>
              <a:t>the parameters that are to be varied to minimize the </a:t>
            </a:r>
            <a:r>
              <a:rPr lang="en-US" altLang="en-US" sz="2400" dirty="0" smtClean="0"/>
              <a:t>function,</a:t>
            </a:r>
            <a:endParaRPr lang="en-US" altLang="en-US" sz="2400" dirty="0"/>
          </a:p>
          <a:p>
            <a:pPr lvl="1"/>
            <a:r>
              <a:rPr lang="en-US" altLang="en-US" sz="2400" dirty="0"/>
              <a:t>any variables that depend on the parameters but are not parameters themselves; and </a:t>
            </a:r>
            <a:endParaRPr lang="en-US" altLang="en-US" sz="2400" dirty="0" smtClean="0"/>
          </a:p>
          <a:p>
            <a:pPr lvl="1"/>
            <a:r>
              <a:rPr lang="en-US" altLang="en-US" sz="2400" dirty="0" smtClean="0"/>
              <a:t>the </a:t>
            </a:r>
            <a:r>
              <a:rPr lang="en-US" altLang="en-US" sz="2400" dirty="0"/>
              <a:t>function to be </a:t>
            </a:r>
            <a:r>
              <a:rPr lang="en-US" altLang="en-US" sz="2400" dirty="0" smtClean="0"/>
              <a:t>minimized.</a:t>
            </a:r>
            <a:endParaRPr lang="en-US" altLang="en-US" sz="2400" dirty="0"/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When in doubt, consult the ADMB documentation. Sometimes terse, but often useful.</a:t>
            </a:r>
            <a:endParaRPr lang="en-US" alt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66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0" b="4198"/>
          <a:stretch/>
        </p:blipFill>
        <p:spPr>
          <a:xfrm>
            <a:off x="1152053" y="1060548"/>
            <a:ext cx="6839893" cy="450100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environment – text editor and shell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7469759">
            <a:off x="1594336" y="4754940"/>
            <a:ext cx="1230923" cy="10081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5269180">
            <a:off x="6379397" y="4783014"/>
            <a:ext cx="1230923" cy="10081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431" y="5920154"/>
            <a:ext cx="3270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Text editor: write code, edit and view data and output files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73262" y="6097562"/>
            <a:ext cx="3270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Shell: compile code / build models, run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3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1" y="891893"/>
            <a:ext cx="7913077" cy="49456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environment – ADMB-IDE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7469759">
            <a:off x="1125414" y="4754940"/>
            <a:ext cx="1230923" cy="10081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5269180">
            <a:off x="6379397" y="4783014"/>
            <a:ext cx="1230923" cy="10081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431" y="5920154"/>
            <a:ext cx="327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tpl</a:t>
            </a:r>
            <a:r>
              <a:rPr lang="en-US" dirty="0" smtClean="0"/>
              <a:t> file, write and edit code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73262" y="6097562"/>
            <a:ext cx="327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Compile/Build code report.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2879587">
            <a:off x="5716714" y="1982199"/>
            <a:ext cx="838104" cy="5526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28412" y="2743709"/>
            <a:ext cx="327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from running program.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13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 .</a:t>
            </a:r>
            <a:r>
              <a:rPr lang="en-US" dirty="0" err="1" smtClean="0"/>
              <a:t>tpl</a:t>
            </a:r>
            <a:r>
              <a:rPr lang="en-US" dirty="0" smtClean="0"/>
              <a:t> to create executable.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9" t="16372" r="20571" b="27397"/>
          <a:stretch/>
        </p:blipFill>
        <p:spPr>
          <a:xfrm>
            <a:off x="716109" y="1311965"/>
            <a:ext cx="7172519" cy="4478215"/>
          </a:xfrm>
        </p:spPr>
      </p:pic>
      <p:sp>
        <p:nvSpPr>
          <p:cNvPr id="5" name="TextBox 4"/>
          <p:cNvSpPr txBox="1"/>
          <p:nvPr/>
        </p:nvSpPr>
        <p:spPr>
          <a:xfrm>
            <a:off x="517186" y="5902946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a shell (or DOS prompt):</a:t>
            </a:r>
          </a:p>
          <a:p>
            <a:r>
              <a:rPr lang="en-US" dirty="0" smtClean="0"/>
              <a:t>cd to directory  containing  </a:t>
            </a:r>
            <a:r>
              <a:rPr lang="en-US" dirty="0" err="1" smtClean="0"/>
              <a:t>myprogram.tpl</a:t>
            </a:r>
            <a:endParaRPr lang="en-US" dirty="0" smtClean="0"/>
          </a:p>
          <a:p>
            <a:r>
              <a:rPr lang="en-US" dirty="0" smtClean="0"/>
              <a:t>Type:  </a:t>
            </a:r>
            <a:r>
              <a:rPr lang="en-US" dirty="0" err="1" smtClean="0"/>
              <a:t>admb</a:t>
            </a:r>
            <a:r>
              <a:rPr lang="en-US" dirty="0" smtClean="0"/>
              <a:t>  </a:t>
            </a:r>
            <a:r>
              <a:rPr lang="en-US" dirty="0" err="1" smtClean="0"/>
              <a:t>myprogram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360925" y="1475961"/>
            <a:ext cx="241598" cy="327992"/>
          </a:xfrm>
          <a:prstGeom prst="ellipse">
            <a:avLst/>
          </a:prstGeom>
          <a:noFill/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3591132">
            <a:off x="2644925" y="1040620"/>
            <a:ext cx="339970" cy="57315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62024" y="900450"/>
            <a:ext cx="157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to ‘Build’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369170" y="2520462"/>
            <a:ext cx="609599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572000" y="3465220"/>
            <a:ext cx="448684" cy="746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603633" y="3205342"/>
            <a:ext cx="679936" cy="475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96342" y="4211356"/>
            <a:ext cx="114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Hooray!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67943" y="3751432"/>
            <a:ext cx="1723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Call to the C++ compiler and linker.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978769" y="2158854"/>
            <a:ext cx="1301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Convert .</a:t>
            </a:r>
            <a:r>
              <a:rPr lang="en-US" dirty="0" err="1" smtClean="0"/>
              <a:t>tpl</a:t>
            </a:r>
            <a:r>
              <a:rPr lang="en-US" dirty="0" smtClean="0"/>
              <a:t> to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74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7" t="17153" r="20940" b="26533"/>
          <a:stretch/>
        </p:blipFill>
        <p:spPr>
          <a:xfrm>
            <a:off x="786817" y="1202409"/>
            <a:ext cx="7400605" cy="4700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881"/>
            <a:ext cx="8405446" cy="688359"/>
          </a:xfrm>
        </p:spPr>
        <p:txBody>
          <a:bodyPr>
            <a:normAutofit/>
          </a:bodyPr>
          <a:lstStyle/>
          <a:p>
            <a:r>
              <a:rPr lang="en-US" dirty="0" smtClean="0"/>
              <a:t>Running your executable  (.</a:t>
            </a:r>
            <a:r>
              <a:rPr lang="en-US" dirty="0" err="1" smtClean="0"/>
              <a:t>dat</a:t>
            </a:r>
            <a:r>
              <a:rPr lang="en-US" dirty="0" smtClean="0"/>
              <a:t> file required)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7186" y="600845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a shell (or DOS prompt):</a:t>
            </a:r>
          </a:p>
          <a:p>
            <a:r>
              <a:rPr lang="en-US" dirty="0" smtClean="0"/>
              <a:t>Windows, type:  </a:t>
            </a:r>
            <a:r>
              <a:rPr lang="en-US" dirty="0" err="1" smtClean="0"/>
              <a:t>myprogram</a:t>
            </a:r>
            <a:r>
              <a:rPr lang="en-US" dirty="0" smtClean="0"/>
              <a:t>	                Linux/Mac, type :   ./</a:t>
            </a:r>
            <a:r>
              <a:rPr lang="en-US" dirty="0" err="1" smtClean="0"/>
              <a:t>myprogram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630555" y="1379338"/>
            <a:ext cx="241598" cy="327992"/>
          </a:xfrm>
          <a:prstGeom prst="ellipse">
            <a:avLst/>
          </a:prstGeom>
          <a:noFill/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3591132">
            <a:off x="3008895" y="999247"/>
            <a:ext cx="175043" cy="50484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63932" y="887110"/>
            <a:ext cx="200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to Run model.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896708" y="2899404"/>
            <a:ext cx="386861" cy="781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67943" y="3751432"/>
            <a:ext cx="1723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while running 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745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 smtClean="0"/>
              <a:t>Example: Linear regression</a:t>
            </a:r>
            <a:endParaRPr lang="en-US" altLang="en-US" sz="3600" dirty="0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Start with a least-squares linear regression: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Find </a:t>
            </a:r>
            <a:r>
              <a:rPr lang="en-US" altLang="en-US" sz="2400" i="1" dirty="0" smtClean="0"/>
              <a:t>a</a:t>
            </a:r>
            <a:r>
              <a:rPr lang="en-US" altLang="en-US" sz="2400" dirty="0" smtClean="0"/>
              <a:t> and </a:t>
            </a:r>
            <a:r>
              <a:rPr lang="en-US" altLang="en-US" sz="2400" i="1" dirty="0" smtClean="0"/>
              <a:t>b</a:t>
            </a:r>
            <a:r>
              <a:rPr lang="en-US" altLang="en-US" sz="2400" dirty="0" smtClean="0"/>
              <a:t> by minimizing: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Program: Lab1.tpl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Data File: Lab1.dat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To compile: </a:t>
            </a:r>
            <a:r>
              <a:rPr lang="en-US" altLang="en-US" sz="2800" dirty="0" err="1" smtClean="0">
                <a:solidFill>
                  <a:schemeClr val="hlink"/>
                </a:solidFill>
              </a:rPr>
              <a:t>admb</a:t>
            </a:r>
            <a:r>
              <a:rPr lang="en-US" altLang="en-US" sz="2800" dirty="0" smtClean="0">
                <a:solidFill>
                  <a:schemeClr val="hlink"/>
                </a:solidFill>
              </a:rPr>
              <a:t>  Lab1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To run: </a:t>
            </a:r>
            <a:r>
              <a:rPr lang="en-US" altLang="en-US" sz="2800" dirty="0">
                <a:solidFill>
                  <a:schemeClr val="hlink"/>
                </a:solidFill>
              </a:rPr>
              <a:t>Lab1   (or </a:t>
            </a:r>
            <a:r>
              <a:rPr lang="en-US" altLang="en-US" sz="2800" dirty="0" smtClean="0">
                <a:solidFill>
                  <a:schemeClr val="hlink"/>
                </a:solidFill>
              </a:rPr>
              <a:t>./Lab1)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Have a look at the various output files.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2400" dirty="0" smtClean="0"/>
              <a:t>(Lab1.par, Lab1.cor, Lab1.std)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 dirty="0" smtClean="0"/>
          </a:p>
        </p:txBody>
      </p:sp>
      <p:graphicFrame>
        <p:nvGraphicFramePr>
          <p:cNvPr id="112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343075"/>
              </p:ext>
            </p:extLst>
          </p:nvPr>
        </p:nvGraphicFramePr>
        <p:xfrm>
          <a:off x="2694914" y="2084560"/>
          <a:ext cx="2979738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" name="Equation" r:id="rId4" imgW="1485900" imgH="368300" progId="Equation.DSMT4">
                  <p:embed/>
                </p:oleObj>
              </mc:Choice>
              <mc:Fallback>
                <p:oleObj name="Equation" r:id="rId4" imgW="1485900" imgH="368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4914" y="2084560"/>
                        <a:ext cx="2979738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3716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3923"/>
            <a:ext cx="8229600" cy="130490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 smtClean="0"/>
              <a:t>Example (Linear Regression)</a:t>
            </a:r>
            <a:br>
              <a:rPr lang="en-US" altLang="en-US" sz="3600" dirty="0" smtClean="0"/>
            </a:br>
            <a:r>
              <a:rPr lang="en-US" altLang="en-US" dirty="0" smtClean="0"/>
              <a:t>.</a:t>
            </a:r>
            <a:r>
              <a:rPr lang="en-US" altLang="en-US" dirty="0" err="1" smtClean="0"/>
              <a:t>tpl</a:t>
            </a:r>
            <a:r>
              <a:rPr lang="en-US" altLang="en-US" dirty="0" smtClean="0"/>
              <a:t> file structure</a:t>
            </a:r>
            <a:endParaRPr lang="en-US" altLang="en-US" sz="3200" dirty="0" smtClean="0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5486400" y="1905000"/>
            <a:ext cx="3505200" cy="449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 pitchFamily="49" charset="0"/>
                <a:ea typeface="MS Mincho" panose="02020609040205080304" pitchFamily="49" charset="-128"/>
              </a:rPr>
              <a:t>DATA_SECTION</a:t>
            </a:r>
            <a:endParaRPr lang="en-AU" altLang="en-US" sz="1800" dirty="0">
              <a:solidFill>
                <a:srgbClr val="D32128"/>
              </a:solidFill>
              <a:latin typeface="Courier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init_int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n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d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x(1,ndata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y(1,ndata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PARAMETER_SECTION</a:t>
            </a:r>
            <a:r>
              <a:rPr lang="en-AU" altLang="en-US" sz="1800" dirty="0">
                <a:latin typeface="Courier"/>
                <a:ea typeface="MS Mincho" panose="02020609040205080304" pitchFamily="49" charset="-128"/>
                <a:cs typeface="Courier"/>
              </a:rPr>
              <a:t>  </a:t>
            </a:r>
            <a:endParaRPr lang="en-AU" altLang="en-US" sz="1800" dirty="0">
              <a:latin typeface="Courier"/>
              <a:cs typeface="Courier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a;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b;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objective_function_value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PROCEDURE_SECTION</a:t>
            </a:r>
            <a:endParaRPr lang="en-AU" altLang="en-US" sz="1800" dirty="0">
              <a:solidFill>
                <a:srgbClr val="D32128"/>
              </a:solidFill>
              <a:latin typeface="Courier"/>
              <a:cs typeface="Courier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a + b*x;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= </a:t>
            </a:r>
            <a:r>
              <a:rPr lang="en-AU" altLang="en-US" sz="1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norm2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(y-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en-AU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0" y="1938338"/>
            <a:ext cx="5257800" cy="4093428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Sections: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>
                <a:solidFill>
                  <a:schemeClr val="hlink"/>
                </a:solidFill>
              </a:rPr>
              <a:t>DATA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–the </a:t>
            </a:r>
            <a:r>
              <a:rPr lang="en-US" altLang="en-US" sz="2000" dirty="0"/>
              <a:t>input data (read from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 smtClean="0"/>
              <a:t>Lab1.DAT</a:t>
            </a:r>
            <a:r>
              <a:rPr lang="en-US" altLang="en-US" sz="20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>
                <a:solidFill>
                  <a:schemeClr val="hlink"/>
                </a:solidFill>
              </a:rPr>
              <a:t>PARAMETER</a:t>
            </a:r>
            <a:r>
              <a:rPr lang="en-US" altLang="en-US" sz="2000" dirty="0"/>
              <a:t> – the model </a:t>
            </a:r>
            <a:r>
              <a:rPr lang="en-US" altLang="en-US" sz="2000" dirty="0" smtClean="0"/>
              <a:t>parameters, any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smtClean="0"/>
              <a:t>   </a:t>
            </a:r>
            <a:r>
              <a:rPr lang="en-US" altLang="en-US" sz="2000" dirty="0"/>
              <a:t>functions of the parameters, and the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objective function.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>
                <a:solidFill>
                  <a:schemeClr val="hlink"/>
                </a:solidFill>
              </a:rPr>
              <a:t>PROCEDURE</a:t>
            </a:r>
            <a:r>
              <a:rPr lang="en-US" altLang="en-US" sz="2000" dirty="0"/>
              <a:t> – where the calculations are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 smtClean="0"/>
              <a:t>done.</a:t>
            </a:r>
            <a:endParaRPr lang="en-US" altLang="en-US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There are other SECTIONS which will come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later.</a:t>
            </a:r>
          </a:p>
        </p:txBody>
      </p:sp>
    </p:spTree>
    <p:extLst>
      <p:ext uri="{BB962C8B-B14F-4D97-AF65-F5344CB8AC3E}">
        <p14:creationId xmlns:p14="http://schemas.microsoft.com/office/powerpoint/2010/main" val="3299582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0" y="1938338"/>
            <a:ext cx="5257800" cy="104457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Reserved words: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To specify storage types (in blue)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To specify built-in functions (in green)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0" y="3581400"/>
            <a:ext cx="5257800" cy="2677656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Some notes: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2400" dirty="0"/>
              <a:t>   </a:t>
            </a:r>
            <a:r>
              <a:rPr lang="en-US" altLang="en-US" sz="2000" dirty="0"/>
              <a:t>You can add </a:t>
            </a:r>
            <a:r>
              <a:rPr lang="en-US" altLang="en-US" sz="2000" dirty="0" smtClean="0"/>
              <a:t>comments</a:t>
            </a:r>
            <a:br>
              <a:rPr lang="en-US" altLang="en-US" sz="2000" dirty="0" smtClean="0"/>
            </a:br>
            <a:r>
              <a:rPr lang="en-US" altLang="en-US" sz="2000" dirty="0" smtClean="0"/>
              <a:t>      (lines </a:t>
            </a:r>
            <a:r>
              <a:rPr lang="en-US" altLang="en-US" sz="2000" dirty="0"/>
              <a:t>starting </a:t>
            </a:r>
            <a:r>
              <a:rPr lang="en-US" altLang="en-US" sz="2000" dirty="0" smtClean="0"/>
              <a:t>with </a:t>
            </a:r>
            <a:r>
              <a:rPr lang="en-US" altLang="en-US" sz="2000" dirty="0"/>
              <a:t>//) – use them!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2000" dirty="0"/>
              <a:t>    ADMB works with vectors – see how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  the predicted values are computed.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2000" dirty="0"/>
              <a:t>    The “</a:t>
            </a:r>
            <a:r>
              <a:rPr lang="en-US" altLang="en-US" sz="2000" dirty="0" err="1"/>
              <a:t>objective_function_value</a:t>
            </a:r>
            <a:r>
              <a:rPr lang="en-US" altLang="en-US" sz="2000" dirty="0"/>
              <a:t>” is the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  variable being minimized.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</a:p>
        </p:txBody>
      </p:sp>
      <p:sp>
        <p:nvSpPr>
          <p:cNvPr id="15366" name="TextBox 1"/>
          <p:cNvSpPr txBox="1">
            <a:spLocks noChangeArrowheads="1"/>
          </p:cNvSpPr>
          <p:nvPr/>
        </p:nvSpPr>
        <p:spPr bwMode="auto">
          <a:xfrm>
            <a:off x="282575" y="3043238"/>
            <a:ext cx="37068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catch is a reserved word</a:t>
            </a:r>
            <a:r>
              <a:rPr lang="en-US" altLang="en-US" sz="2400" dirty="0" smtClean="0">
                <a:solidFill>
                  <a:srgbClr val="FF0000"/>
                </a:solidFill>
              </a:rPr>
              <a:t>!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486400" y="1905000"/>
            <a:ext cx="3505200" cy="48013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 pitchFamily="49" charset="0"/>
                <a:ea typeface="MS Mincho" panose="02020609040205080304" pitchFamily="49" charset="-128"/>
              </a:rPr>
              <a:t>DATA_SECTION</a:t>
            </a:r>
            <a:endParaRPr lang="en-AU" altLang="en-US" sz="1800" dirty="0">
              <a:solidFill>
                <a:srgbClr val="D32128"/>
              </a:solidFill>
              <a:latin typeface="Courier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init_int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n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d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x(1,ndata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y(1,ndata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PARAMETER_SECTION</a:t>
            </a:r>
            <a:r>
              <a:rPr lang="en-AU" altLang="en-US" sz="1800" dirty="0">
                <a:latin typeface="Courier"/>
                <a:ea typeface="MS Mincho" panose="02020609040205080304" pitchFamily="49" charset="-128"/>
                <a:cs typeface="Courier"/>
              </a:rPr>
              <a:t>  </a:t>
            </a:r>
            <a:endParaRPr lang="en-AU" altLang="en-US" sz="1800" dirty="0">
              <a:latin typeface="Courier"/>
              <a:cs typeface="Courier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a;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b;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objective_function_value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PROCEDURE_SECTION</a:t>
            </a:r>
            <a:endParaRPr lang="en-AU" altLang="en-US" sz="1800" dirty="0">
              <a:solidFill>
                <a:srgbClr val="D32128"/>
              </a:solidFill>
              <a:latin typeface="Courier"/>
              <a:cs typeface="Courier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a + b*x;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=</a:t>
            </a:r>
            <a:r>
              <a:rPr lang="en-AU" altLang="en-US" sz="1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norm2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(y-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  <a:cs typeface="Courier New" panose="02070309020205020404" pitchFamily="49" charset="0"/>
              </a:rPr>
              <a:t> //  This is a comment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en-AU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57200" y="183923"/>
            <a:ext cx="8229600" cy="1304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Example (Linear Regression)</a:t>
            </a:r>
            <a:br>
              <a:rPr lang="en-US" altLang="en-US" dirty="0" smtClean="0"/>
            </a:br>
            <a:r>
              <a:rPr lang="en-US" altLang="en-US" dirty="0" smtClean="0"/>
              <a:t>.</a:t>
            </a:r>
            <a:r>
              <a:rPr lang="en-US" altLang="en-US" dirty="0" err="1" smtClean="0"/>
              <a:t>tpl</a:t>
            </a:r>
            <a:r>
              <a:rPr lang="en-US" altLang="en-US" dirty="0" smtClean="0"/>
              <a:t> file structure</a:t>
            </a:r>
            <a:endParaRPr lang="en-US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87316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programming, why ADMB?</a:t>
            </a:r>
            <a:endParaRPr lang="en-US" dirty="0"/>
          </a:p>
          <a:p>
            <a:r>
              <a:rPr lang="en-US" dirty="0" smtClean="0"/>
              <a:t>Lab exercise: Linear modeling using ADMB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9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087818" y="54970"/>
            <a:ext cx="3505200" cy="67403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 pitchFamily="49" charset="0"/>
                <a:ea typeface="MS Mincho" panose="02020609040205080304" pitchFamily="49" charset="-128"/>
              </a:rPr>
              <a:t>DATA_SECTION</a:t>
            </a:r>
            <a:endParaRPr lang="en-AU" altLang="en-US" sz="1800" dirty="0">
              <a:solidFill>
                <a:srgbClr val="D32128"/>
              </a:solidFill>
              <a:latin typeface="Courier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init_int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n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d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x(1,ndata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y(1,ndata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PARAMETER_SECTION</a:t>
            </a:r>
            <a:r>
              <a:rPr lang="en-AU" altLang="en-US" sz="1800" dirty="0">
                <a:latin typeface="Courier"/>
                <a:ea typeface="MS Mincho" panose="02020609040205080304" pitchFamily="49" charset="-128"/>
                <a:cs typeface="Courier"/>
              </a:rPr>
              <a:t> </a:t>
            </a:r>
            <a:r>
              <a:rPr lang="en-AU" altLang="en-US" sz="1800" dirty="0"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endParaRPr lang="en-AU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a;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b;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objective_function_value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PROCEDURE_SECTION</a:t>
            </a:r>
            <a:endParaRPr lang="en-AU" altLang="en-US" sz="1800" dirty="0">
              <a:solidFill>
                <a:srgbClr val="D32128"/>
              </a:solidFill>
              <a:latin typeface="Courier"/>
              <a:cs typeface="Courier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a + b*x;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cout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&lt;&lt;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&lt;&lt;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=</a:t>
            </a:r>
            <a:r>
              <a:rPr lang="en-AU" altLang="en-US" sz="1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norm2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(y-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  <a:cs typeface="Courier New" panose="02070309020205020404" pitchFamily="49" charset="0"/>
              </a:rPr>
              <a:t> //  This is a comment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en-AU" altLang="en-US" sz="1800" dirty="0" smtClean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REPORT_SECTION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 report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“y” &lt;&lt;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report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y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report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“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”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report &lt;&lt;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3922"/>
            <a:ext cx="8229600" cy="194967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 smtClean="0"/>
              <a:t>Example </a:t>
            </a:r>
            <a:br>
              <a:rPr lang="en-US" altLang="en-US" sz="3600" dirty="0" smtClean="0"/>
            </a:br>
            <a:r>
              <a:rPr lang="en-US" altLang="en-US" sz="3600" dirty="0" smtClean="0"/>
              <a:t>(Linear Regression)</a:t>
            </a:r>
            <a:br>
              <a:rPr lang="en-US" altLang="en-US" sz="3600" dirty="0" smtClean="0"/>
            </a:br>
            <a:r>
              <a:rPr lang="en-US" altLang="en-US" sz="3600" dirty="0" smtClean="0"/>
              <a:t>Adding Output</a:t>
            </a:r>
            <a:endParaRPr lang="en-US" altLang="en-US" sz="3200" dirty="0" smtClean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50985" y="2710112"/>
            <a:ext cx="3810000" cy="1754326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smtClean="0"/>
              <a:t>Use</a:t>
            </a:r>
            <a:r>
              <a:rPr lang="en-US" altLang="en-US" sz="1800" dirty="0"/>
              <a:t>: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 dirty="0"/>
              <a:t> “</a:t>
            </a:r>
            <a:r>
              <a:rPr lang="en-US" altLang="en-US" sz="1800" dirty="0" err="1"/>
              <a:t>cout</a:t>
            </a:r>
            <a:r>
              <a:rPr lang="en-US" altLang="en-US" sz="1800" dirty="0"/>
              <a:t>” to output the values for variables to the </a:t>
            </a:r>
            <a:r>
              <a:rPr lang="en-US" altLang="en-US" sz="1800" dirty="0">
                <a:solidFill>
                  <a:schemeClr val="folHlink"/>
                </a:solidFill>
              </a:rPr>
              <a:t>screen</a:t>
            </a:r>
            <a:r>
              <a:rPr lang="en-US" altLang="en-US" sz="1800" dirty="0"/>
              <a:t>; and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 dirty="0"/>
              <a:t> “report” to output results to the </a:t>
            </a:r>
            <a:r>
              <a:rPr lang="en-US" altLang="en-US" sz="1800" dirty="0">
                <a:solidFill>
                  <a:schemeClr val="folHlink"/>
                </a:solidFill>
              </a:rPr>
              <a:t>.REP file</a:t>
            </a:r>
            <a:r>
              <a:rPr lang="en-US" altLang="en-US" sz="1800" dirty="0"/>
              <a:t> (only after the minimization is complete)</a:t>
            </a:r>
          </a:p>
        </p:txBody>
      </p:sp>
    </p:spTree>
    <p:extLst>
      <p:ext uri="{BB962C8B-B14F-4D97-AF65-F5344CB8AC3E}">
        <p14:creationId xmlns:p14="http://schemas.microsoft.com/office/powerpoint/2010/main" val="478431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1445585"/>
          </a:xfrm>
        </p:spPr>
        <p:txBody>
          <a:bodyPr/>
          <a:lstStyle/>
          <a:p>
            <a:r>
              <a:rPr lang="en-US" dirty="0" smtClean="0"/>
              <a:t>Example (Linear Regression)</a:t>
            </a:r>
            <a:br>
              <a:rPr lang="en-US" dirty="0" smtClean="0"/>
            </a:br>
            <a:r>
              <a:rPr lang="en-US" dirty="0" smtClean="0"/>
              <a:t>Output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9508"/>
            <a:ext cx="8229600" cy="501077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hlink"/>
                </a:solidFill>
              </a:rPr>
              <a:t>Lab1.par</a:t>
            </a:r>
            <a:r>
              <a:rPr lang="en-US" altLang="en-US" dirty="0" smtClean="0"/>
              <a:t> </a:t>
            </a:r>
            <a:r>
              <a:rPr lang="en-US" altLang="en-US" dirty="0"/>
              <a:t>– lists the parameter estimates, the final objective function, and the gradient – the latter should be close to zero!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hlink"/>
                </a:solidFill>
              </a:rPr>
              <a:t>Lab1.std</a:t>
            </a:r>
            <a:r>
              <a:rPr lang="en-US" altLang="en-US" dirty="0" smtClean="0"/>
              <a:t> </a:t>
            </a:r>
            <a:r>
              <a:rPr lang="en-US" altLang="en-US" dirty="0"/>
              <a:t>– lists the parameter estimates and the (asymptotic) standard errors.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hlink"/>
                </a:solidFill>
              </a:rPr>
              <a:t>Lab1.cor</a:t>
            </a:r>
            <a:r>
              <a:rPr lang="en-US" altLang="en-US" dirty="0" smtClean="0"/>
              <a:t> </a:t>
            </a:r>
            <a:r>
              <a:rPr lang="en-US" altLang="en-US" dirty="0"/>
              <a:t>– lists the parameter estimates, their (asymptotic) standard errors, and their (asymptotic) correlation matrix.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hlink"/>
                </a:solidFill>
              </a:rPr>
              <a:t>Lab1.rep</a:t>
            </a:r>
            <a:r>
              <a:rPr lang="en-US" altLang="en-US" dirty="0" smtClean="0"/>
              <a:t> </a:t>
            </a:r>
            <a:r>
              <a:rPr lang="en-US" altLang="en-US" dirty="0"/>
              <a:t>– lists any variables specified in the REPORT_SECTION.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920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996147"/>
          </a:xfrm>
        </p:spPr>
        <p:txBody>
          <a:bodyPr>
            <a:normAutofit fontScale="90000"/>
          </a:bodyPr>
          <a:lstStyle/>
          <a:p>
            <a:r>
              <a:rPr lang="en-US" dirty="0"/>
              <a:t>This </a:t>
            </a:r>
            <a:r>
              <a:rPr lang="en-US" dirty="0" smtClean="0"/>
              <a:t>problem could have been done by hand or in EXCEL </a:t>
            </a:r>
            <a:r>
              <a:rPr lang="en-US" dirty="0"/>
              <a:t>using </a:t>
            </a:r>
            <a:r>
              <a:rPr lang="en-US" dirty="0" smtClean="0"/>
              <a:t>SOLVER</a:t>
            </a:r>
            <a:r>
              <a:rPr lang="en-US" dirty="0"/>
              <a:t> </a:t>
            </a:r>
            <a:r>
              <a:rPr lang="en-US" dirty="0" smtClean="0"/>
              <a:t>(or using lm() in R, or…..)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81" y="1538092"/>
            <a:ext cx="5121876" cy="288105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r="44730" b="40378"/>
          <a:stretch/>
        </p:blipFill>
        <p:spPr>
          <a:xfrm>
            <a:off x="5109519" y="3147884"/>
            <a:ext cx="3842952" cy="34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16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Dissecting The </a:t>
            </a:r>
            <a:r>
              <a:rPr lang="en-US" dirty="0" smtClean="0"/>
              <a:t>Program (arithmetic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3668487"/>
          </a:xfrm>
        </p:spPr>
        <p:txBody>
          <a:bodyPr>
            <a:normAutofit/>
          </a:bodyPr>
          <a:lstStyle/>
          <a:p>
            <a:r>
              <a:rPr lang="en-US" dirty="0"/>
              <a:t>The first line is a vector operation - it defines a vector, each element of which, </a:t>
            </a:r>
            <a:r>
              <a:rPr lang="en-US" dirty="0" err="1"/>
              <a:t>ypred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), is </a:t>
            </a:r>
            <a:br>
              <a:rPr lang="en-US" dirty="0"/>
            </a:br>
            <a:r>
              <a:rPr lang="en-US" dirty="0" err="1" smtClean="0"/>
              <a:t>a</a:t>
            </a:r>
            <a:r>
              <a:rPr lang="en-US" dirty="0" err="1"/>
              <a:t>+b</a:t>
            </a:r>
            <a:r>
              <a:rPr lang="en-US" dirty="0"/>
              <a:t>*x(</a:t>
            </a:r>
            <a:r>
              <a:rPr lang="en-US" dirty="0" err="1"/>
              <a:t>i</a:t>
            </a:r>
            <a:r>
              <a:rPr lang="en-US" dirty="0"/>
              <a:t>).</a:t>
            </a:r>
          </a:p>
          <a:p>
            <a:r>
              <a:rPr lang="en-US" dirty="0"/>
              <a:t>The second line sums the squares of the differences between the observed (y) and predicted (</a:t>
            </a:r>
            <a:r>
              <a:rPr lang="en-US" dirty="0" err="1"/>
              <a:t>ypred</a:t>
            </a:r>
            <a:r>
              <a:rPr lang="en-US" dirty="0"/>
              <a:t>) values – this is also a vector operation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70685" y="1453802"/>
            <a:ext cx="5070175" cy="95410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2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2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2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2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a + b*x;</a:t>
            </a:r>
            <a:endParaRPr lang="en-AU" altLang="en-US" sz="2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2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2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2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2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</a:t>
            </a:r>
            <a:r>
              <a:rPr lang="en-AU" altLang="en-US" sz="2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norm2</a:t>
            </a:r>
            <a:r>
              <a:rPr lang="en-AU" altLang="en-US" sz="2800" dirty="0">
                <a:latin typeface="Times New Roman" panose="02020603050405020304" pitchFamily="18" charset="0"/>
                <a:ea typeface="MS Mincho" panose="02020609040205080304" pitchFamily="49" charset="-128"/>
              </a:rPr>
              <a:t>(y-</a:t>
            </a:r>
            <a:r>
              <a:rPr lang="en-AU" altLang="en-US" sz="2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2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04920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About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The following are the ADMB arithmetic expressions: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</a:t>
            </a:r>
            <a:r>
              <a:rPr lang="en-US" altLang="en-US" dirty="0" err="1"/>
              <a:t>a+b</a:t>
            </a:r>
            <a:r>
              <a:rPr lang="en-US" altLang="en-US" dirty="0"/>
              <a:t> </a:t>
            </a:r>
            <a:r>
              <a:rPr lang="en-US" altLang="en-US" dirty="0" smtClean="0"/>
              <a:t>  //addition </a:t>
            </a:r>
            <a:r>
              <a:rPr lang="en-US" altLang="en-US" dirty="0"/>
              <a:t>(note Z+=b)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Z=a-b </a:t>
            </a:r>
            <a:r>
              <a:rPr lang="en-US" altLang="en-US" dirty="0" smtClean="0"/>
              <a:t>   //subtraction</a:t>
            </a:r>
            <a:endParaRPr lang="en-US" altLang="en-US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 smtClean="0"/>
              <a:t>Z=a*b   //multiplication</a:t>
            </a:r>
            <a:endParaRPr lang="en-US" altLang="en-US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Z=a/b  </a:t>
            </a:r>
            <a:r>
              <a:rPr lang="en-US" altLang="en-US" dirty="0" smtClean="0"/>
              <a:t>  //division</a:t>
            </a:r>
            <a:endParaRPr lang="en-US" altLang="en-US" dirty="0"/>
          </a:p>
          <a:p>
            <a:pPr>
              <a:lnSpc>
                <a:spcPct val="80000"/>
              </a:lnSpc>
            </a:pPr>
            <a:endParaRPr lang="en-US" altLang="en-US" sz="2800" dirty="0" smtClean="0"/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ADMB </a:t>
            </a:r>
            <a:r>
              <a:rPr lang="en-US" altLang="en-US" sz="2800" dirty="0"/>
              <a:t>implements all the standard functions (and more</a:t>
            </a:r>
            <a:r>
              <a:rPr lang="en-US" altLang="en-US" sz="2800" dirty="0" smtClean="0"/>
              <a:t>):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 smtClean="0"/>
              <a:t>Z=log(a)    //log to the base e [ln]</a:t>
            </a:r>
            <a:endParaRPr lang="en-US" altLang="en-US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</a:t>
            </a:r>
            <a:r>
              <a:rPr lang="en-US" altLang="en-US" dirty="0" err="1"/>
              <a:t>mfexp</a:t>
            </a:r>
            <a:r>
              <a:rPr lang="en-US" altLang="en-US" dirty="0"/>
              <a:t>(a)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Z=pow(</a:t>
            </a:r>
            <a:r>
              <a:rPr lang="en-US" altLang="en-US" dirty="0" err="1"/>
              <a:t>a,b</a:t>
            </a:r>
            <a:r>
              <a:rPr lang="en-US" altLang="en-US" dirty="0"/>
              <a:t>)  </a:t>
            </a:r>
            <a:r>
              <a:rPr lang="en-US" altLang="en-US" dirty="0" smtClean="0"/>
              <a:t> //exponentiation</a:t>
            </a:r>
            <a:endParaRPr lang="en-US" altLang="en-US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Z=square(a)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 smtClean="0"/>
              <a:t>Z=norm2(vec1)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57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Before a variable is used, it has to be </a:t>
            </a:r>
            <a:r>
              <a:rPr lang="en-US" altLang="en-US" sz="2800" dirty="0">
                <a:solidFill>
                  <a:schemeClr val="accent2"/>
                </a:solidFill>
              </a:rPr>
              <a:t>declared</a:t>
            </a:r>
            <a:r>
              <a:rPr lang="en-US" altLang="en-US" sz="2800" dirty="0"/>
              <a:t>.</a:t>
            </a:r>
          </a:p>
          <a:p>
            <a:pPr>
              <a:lnSpc>
                <a:spcPct val="90000"/>
              </a:lnSpc>
            </a:pPr>
            <a:endParaRPr lang="en-US" altLang="en-US" sz="2800" dirty="0" smtClean="0"/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Key </a:t>
            </a:r>
            <a:r>
              <a:rPr lang="en-US" altLang="en-US" sz="2800" dirty="0"/>
              <a:t>distinction among variables: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Fixed throughout the program (data to be read in, values for fixed </a:t>
            </a:r>
            <a:r>
              <a:rPr lang="en-US" altLang="en-US" sz="2400" dirty="0" smtClean="0"/>
              <a:t>parameters): declare </a:t>
            </a:r>
            <a:r>
              <a:rPr lang="en-US" altLang="en-US" sz="2400" dirty="0"/>
              <a:t>in the </a:t>
            </a:r>
            <a:r>
              <a:rPr lang="en-US" altLang="en-US" sz="2400" dirty="0">
                <a:solidFill>
                  <a:schemeClr val="accent2"/>
                </a:solidFill>
              </a:rPr>
              <a:t>DATA_SECTION</a:t>
            </a:r>
            <a:r>
              <a:rPr lang="en-US" altLang="en-US" sz="24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The parameters to be estimated and any variables that are functions of these </a:t>
            </a:r>
            <a:r>
              <a:rPr lang="en-US" altLang="en-US" sz="2400" dirty="0" smtClean="0"/>
              <a:t>parameters: declare </a:t>
            </a:r>
            <a:r>
              <a:rPr lang="en-US" altLang="en-US" sz="2400" dirty="0"/>
              <a:t>in the </a:t>
            </a:r>
            <a:r>
              <a:rPr lang="en-US" altLang="en-US" sz="2400" dirty="0">
                <a:solidFill>
                  <a:schemeClr val="accent2"/>
                </a:solidFill>
              </a:rPr>
              <a:t>PARAMETER_SECTION</a:t>
            </a:r>
            <a:r>
              <a:rPr lang="en-US" altLang="en-US" sz="2400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Declarations are of the form: </a:t>
            </a:r>
          </a:p>
          <a:p>
            <a:pPr>
              <a:lnSpc>
                <a:spcPct val="90000"/>
              </a:lnSpc>
              <a:buNone/>
            </a:pPr>
            <a:r>
              <a:rPr lang="en-US" altLang="en-US" sz="2800" dirty="0"/>
              <a:t>			</a:t>
            </a:r>
            <a:r>
              <a:rPr lang="en-US" altLang="en-US" sz="2800" b="1" i="1" dirty="0">
                <a:solidFill>
                  <a:schemeClr val="accent2"/>
                </a:solidFill>
              </a:rPr>
              <a:t>“Data type” “variable name”;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95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None/>
            </a:pPr>
            <a:r>
              <a:rPr lang="en-US" altLang="en-US" sz="2400" dirty="0"/>
              <a:t>ADMB needs to know what dimensions and format </a:t>
            </a:r>
            <a:r>
              <a:rPr lang="en-US" altLang="en-US" sz="2400" dirty="0" smtClean="0"/>
              <a:t>your data/variables/parameters </a:t>
            </a:r>
            <a:r>
              <a:rPr lang="en-US" altLang="en-US" sz="2400" dirty="0"/>
              <a:t>will be in!</a:t>
            </a:r>
          </a:p>
          <a:p>
            <a:pPr>
              <a:lnSpc>
                <a:spcPct val="80000"/>
              </a:lnSpc>
              <a:buNone/>
            </a:pPr>
            <a:endParaRPr lang="en-US" altLang="en-US" sz="2400" dirty="0"/>
          </a:p>
          <a:p>
            <a:pPr>
              <a:lnSpc>
                <a:spcPct val="80000"/>
              </a:lnSpc>
            </a:pPr>
            <a:r>
              <a:rPr lang="en-US" altLang="en-US" sz="2400" dirty="0"/>
              <a:t>The most-basic </a:t>
            </a:r>
            <a:r>
              <a:rPr lang="en-US" altLang="en-US" sz="2400" dirty="0" smtClean="0"/>
              <a:t>types: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int</a:t>
            </a:r>
            <a:r>
              <a:rPr lang="en-US" altLang="en-US" sz="2000" dirty="0"/>
              <a:t> (e.g. </a:t>
            </a:r>
            <a:r>
              <a:rPr lang="en-US" altLang="en-US" sz="2000" dirty="0" err="1"/>
              <a:t>int</a:t>
            </a:r>
            <a:r>
              <a:rPr lang="en-US" altLang="en-US" sz="2000" dirty="0"/>
              <a:t> Count</a:t>
            </a:r>
            <a:r>
              <a:rPr lang="en-US" altLang="en-US" sz="2000" dirty="0" smtClean="0"/>
              <a:t>) </a:t>
            </a:r>
            <a:r>
              <a:rPr lang="en-US" altLang="en-US" sz="2000" dirty="0"/>
              <a:t>integer.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smtClean="0">
                <a:solidFill>
                  <a:schemeClr val="accent1"/>
                </a:solidFill>
              </a:rPr>
              <a:t>number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(e.g. number Biomass</a:t>
            </a:r>
            <a:r>
              <a:rPr lang="en-US" altLang="en-US" sz="2000" dirty="0" smtClean="0"/>
              <a:t>) </a:t>
            </a:r>
            <a:r>
              <a:rPr lang="en-US" altLang="en-US" sz="2000" dirty="0"/>
              <a:t>real number.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accent1"/>
                </a:solidFill>
              </a:rPr>
              <a:t>vector</a:t>
            </a:r>
            <a:r>
              <a:rPr lang="en-US" altLang="en-US" sz="2000" dirty="0"/>
              <a:t> (e.g. vector me(1,10</a:t>
            </a:r>
            <a:r>
              <a:rPr lang="en-US" altLang="en-US" sz="2000" dirty="0" smtClean="0"/>
              <a:t>)), </a:t>
            </a:r>
            <a:r>
              <a:rPr lang="en-US" altLang="en-US" sz="2000" dirty="0"/>
              <a:t>set of real numbers indexed by 1,2,..,10.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ivector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 as </a:t>
            </a:r>
            <a:r>
              <a:rPr lang="en-US" altLang="en-US" sz="2000" dirty="0"/>
              <a:t>for vector, except that the contents are integers.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accent1"/>
                </a:solidFill>
              </a:rPr>
              <a:t>matrix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(e.g. Weight(1,Nyear,1,Nage)) two </a:t>
            </a:r>
            <a:r>
              <a:rPr lang="en-US" altLang="en-US" sz="2000" dirty="0"/>
              <a:t>dimensional array of real;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imatrix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 two </a:t>
            </a:r>
            <a:r>
              <a:rPr lang="en-US" altLang="en-US" sz="2000" dirty="0"/>
              <a:t>dimensional array of integer;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accent1"/>
                </a:solidFill>
              </a:rPr>
              <a:t>3darray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 three </a:t>
            </a:r>
            <a:r>
              <a:rPr lang="en-US" altLang="en-US" sz="2000" dirty="0"/>
              <a:t>dimensional array of real; and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accent1"/>
                </a:solidFill>
              </a:rPr>
              <a:t>4darray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 four </a:t>
            </a:r>
            <a:r>
              <a:rPr lang="en-US" altLang="en-US" sz="2000" dirty="0"/>
              <a:t>dimensional array of </a:t>
            </a:r>
            <a:r>
              <a:rPr lang="en-US" altLang="en-US" sz="2000" dirty="0" smtClean="0"/>
              <a:t>real.</a:t>
            </a:r>
            <a:endParaRPr lang="en-US" altLang="en-US" sz="2000" dirty="0"/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r>
              <a:rPr lang="en-US" altLang="en-US" sz="2400" dirty="0" smtClean="0"/>
              <a:t>All </a:t>
            </a:r>
            <a:r>
              <a:rPr lang="en-US" altLang="en-US" sz="2400" dirty="0"/>
              <a:t>variables </a:t>
            </a:r>
            <a:r>
              <a:rPr lang="en-US" altLang="en-US" sz="2400" dirty="0">
                <a:solidFill>
                  <a:schemeClr val="accent2"/>
                </a:solidFill>
              </a:rPr>
              <a:t>MUST </a:t>
            </a:r>
            <a:r>
              <a:rPr lang="en-US" altLang="en-US" sz="2400" dirty="0"/>
              <a:t>be declared before they are used – no exemptions!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84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Must </a:t>
            </a:r>
            <a:r>
              <a:rPr lang="en-US" dirty="0"/>
              <a:t>start with an alphabetic character.</a:t>
            </a:r>
          </a:p>
          <a:p>
            <a:r>
              <a:rPr lang="en-US" dirty="0"/>
              <a:t>Don’t use any reserved words (if, else, etc.)</a:t>
            </a:r>
          </a:p>
          <a:p>
            <a:r>
              <a:rPr lang="en-US" dirty="0"/>
              <a:t>Choose descriptive but not overly long variable names (e.g. biomass, MSY).</a:t>
            </a:r>
          </a:p>
          <a:p>
            <a:r>
              <a:rPr lang="en-US" dirty="0"/>
              <a:t>ADMB (and C) is case-sensitive, i.e. the variables biomass and Biomass are NOT the same variable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Other </a:t>
            </a:r>
            <a:r>
              <a:rPr lang="en-US" dirty="0"/>
              <a:t>rules / hints:</a:t>
            </a:r>
          </a:p>
          <a:p>
            <a:r>
              <a:rPr lang="en-US" dirty="0"/>
              <a:t>Use underscores to split names within a variable name (e.g. </a:t>
            </a:r>
            <a:r>
              <a:rPr lang="en-US" dirty="0" err="1"/>
              <a:t>my_biomass</a:t>
            </a:r>
            <a:r>
              <a:rPr lang="en-US" dirty="0"/>
              <a:t>).</a:t>
            </a:r>
          </a:p>
          <a:p>
            <a:r>
              <a:rPr lang="en-US" dirty="0"/>
              <a:t>Avoid re-using the same variable for different purposes.</a:t>
            </a:r>
          </a:p>
          <a:p>
            <a:r>
              <a:rPr lang="en-US" dirty="0"/>
              <a:t>Don’t forget those semi-colons!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055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the Procedure </a:t>
            </a:r>
            <a:r>
              <a:rPr lang="en-US" dirty="0" smtClean="0"/>
              <a:t>Section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(The </a:t>
            </a:r>
            <a:r>
              <a:rPr lang="en-US" dirty="0" smtClean="0"/>
              <a:t>“if</a:t>
            </a:r>
            <a:r>
              <a:rPr lang="en-US" dirty="0"/>
              <a:t>” statement)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All the normal C++ statements can be used in the Procedure </a:t>
            </a:r>
            <a:r>
              <a:rPr lang="en-US" altLang="en-US" dirty="0" smtClean="0"/>
              <a:t>Section.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The </a:t>
            </a:r>
            <a:r>
              <a:rPr lang="en-US" altLang="en-US" dirty="0">
                <a:solidFill>
                  <a:schemeClr val="accent1"/>
                </a:solidFill>
              </a:rPr>
              <a:t>if</a:t>
            </a:r>
            <a:r>
              <a:rPr lang="en-US" altLang="en-US" dirty="0"/>
              <a:t> </a:t>
            </a:r>
            <a:r>
              <a:rPr lang="en-US" altLang="en-US" dirty="0" smtClean="0"/>
              <a:t>statement:</a:t>
            </a:r>
          </a:p>
          <a:p>
            <a:pPr lvl="1">
              <a:buNone/>
            </a:pPr>
            <a:r>
              <a:rPr lang="en-US" altLang="en-US" sz="1800" dirty="0"/>
              <a:t>			if (condition)</a:t>
            </a:r>
          </a:p>
          <a:p>
            <a:pPr lvl="2">
              <a:buNone/>
            </a:pPr>
            <a:r>
              <a:rPr lang="en-US" altLang="en-US" sz="1800" dirty="0"/>
              <a:t>		   Statements-1;</a:t>
            </a:r>
          </a:p>
          <a:p>
            <a:pPr lvl="1">
              <a:buNone/>
            </a:pPr>
            <a:r>
              <a:rPr lang="en-US" altLang="en-US" sz="1800" dirty="0"/>
              <a:t>			else</a:t>
            </a:r>
          </a:p>
          <a:p>
            <a:pPr lvl="2">
              <a:buNone/>
            </a:pPr>
            <a:r>
              <a:rPr lang="en-US" altLang="en-US" sz="1800" dirty="0"/>
              <a:t>		   Statements-2;</a:t>
            </a:r>
            <a:endParaRPr lang="en-US" altLang="en-US" dirty="0"/>
          </a:p>
          <a:p>
            <a:r>
              <a:rPr lang="en-US" altLang="en-US" dirty="0" smtClean="0"/>
              <a:t>Combining </a:t>
            </a:r>
            <a:r>
              <a:rPr lang="en-US" altLang="en-US" dirty="0"/>
              <a:t>statements:</a:t>
            </a:r>
          </a:p>
          <a:p>
            <a:pPr lvl="1">
              <a:buNone/>
            </a:pPr>
            <a:r>
              <a:rPr lang="en-US" altLang="en-US" sz="1800" dirty="0"/>
              <a:t>			 { statement; </a:t>
            </a:r>
            <a:r>
              <a:rPr lang="en-US" altLang="en-US" sz="1800" dirty="0" smtClean="0"/>
              <a:t>statement; </a:t>
            </a:r>
            <a:r>
              <a:rPr lang="en-US" altLang="en-US" sz="1800" dirty="0"/>
              <a:t>}</a:t>
            </a:r>
            <a:endParaRPr lang="en-US" altLang="en-US" sz="2000" dirty="0"/>
          </a:p>
          <a:p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922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the Procedure </a:t>
            </a:r>
            <a:r>
              <a:rPr lang="en-US" dirty="0" smtClean="0"/>
              <a:t>Section </a:t>
            </a:r>
            <a:r>
              <a:rPr lang="en-US" dirty="0"/>
              <a:t>(Constructing conditions)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RELATIONAL OPERATORS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==</a:t>
            </a:r>
            <a:r>
              <a:rPr lang="en-US" dirty="0"/>
              <a:t>	Equal to (NOT </a:t>
            </a:r>
            <a:r>
              <a:rPr lang="en-US" dirty="0" smtClean="0"/>
              <a:t>=)</a:t>
            </a:r>
          </a:p>
          <a:p>
            <a:pPr marL="457200" lvl="1" indent="0">
              <a:buNone/>
            </a:pPr>
            <a:r>
              <a:rPr lang="en-US" dirty="0" smtClean="0"/>
              <a:t>&lt;=</a:t>
            </a:r>
            <a:r>
              <a:rPr lang="en-US" dirty="0"/>
              <a:t>	Less than or equal </a:t>
            </a:r>
            <a:r>
              <a:rPr lang="en-US" dirty="0" smtClean="0"/>
              <a:t>to</a:t>
            </a:r>
          </a:p>
          <a:p>
            <a:pPr marL="457200" lvl="1" indent="0">
              <a:buNone/>
            </a:pPr>
            <a:r>
              <a:rPr lang="en-US" dirty="0" smtClean="0"/>
              <a:t>&gt;=</a:t>
            </a:r>
            <a:r>
              <a:rPr lang="en-US" dirty="0"/>
              <a:t>	Greater than or equal </a:t>
            </a:r>
            <a:r>
              <a:rPr lang="en-US" dirty="0" smtClean="0"/>
              <a:t>to</a:t>
            </a:r>
          </a:p>
          <a:p>
            <a:pPr marL="457200" lvl="1" indent="0">
              <a:buNone/>
            </a:pPr>
            <a:r>
              <a:rPr lang="en-US" dirty="0" smtClean="0"/>
              <a:t>&lt;</a:t>
            </a:r>
            <a:r>
              <a:rPr lang="en-US" dirty="0"/>
              <a:t>	</a:t>
            </a:r>
            <a:r>
              <a:rPr lang="en-US" dirty="0" smtClean="0"/>
              <a:t>Less than</a:t>
            </a:r>
          </a:p>
          <a:p>
            <a:pPr marL="457200" lvl="1" indent="0">
              <a:buNone/>
            </a:pPr>
            <a:r>
              <a:rPr lang="en-US" dirty="0" smtClean="0"/>
              <a:t>&gt;     Greater than</a:t>
            </a:r>
          </a:p>
          <a:p>
            <a:pPr marL="457200" lvl="1" indent="0">
              <a:buNone/>
            </a:pPr>
            <a:r>
              <a:rPr lang="en-US" dirty="0" smtClean="0"/>
              <a:t>!=</a:t>
            </a:r>
            <a:r>
              <a:rPr lang="en-US" dirty="0"/>
              <a:t>	Not equal to</a:t>
            </a:r>
          </a:p>
          <a:p>
            <a:endParaRPr lang="en-US" dirty="0" smtClean="0"/>
          </a:p>
          <a:p>
            <a:r>
              <a:rPr lang="en-US" dirty="0" smtClean="0"/>
              <a:t>LOGICAL </a:t>
            </a:r>
            <a:r>
              <a:rPr lang="en-US" dirty="0"/>
              <a:t>OPERATORS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&amp;&amp; </a:t>
            </a:r>
            <a:r>
              <a:rPr lang="en-US" dirty="0"/>
              <a:t>	Condition is true if both sub-conditions are </a:t>
            </a:r>
            <a:r>
              <a:rPr lang="en-US" dirty="0" smtClean="0"/>
              <a:t>true</a:t>
            </a:r>
          </a:p>
          <a:p>
            <a:pPr marL="457200" lvl="1" indent="0">
              <a:buNone/>
            </a:pPr>
            <a:r>
              <a:rPr lang="en-US" dirty="0" smtClean="0"/>
              <a:t>||</a:t>
            </a:r>
            <a:r>
              <a:rPr lang="en-US" dirty="0"/>
              <a:t>	</a:t>
            </a:r>
            <a:r>
              <a:rPr lang="en-US" dirty="0" smtClean="0"/>
              <a:t>Condition </a:t>
            </a:r>
            <a:r>
              <a:rPr lang="en-US" dirty="0"/>
              <a:t>is true if one of the sub-conditions is </a:t>
            </a:r>
            <a:r>
              <a:rPr lang="en-US" dirty="0" smtClean="0"/>
              <a:t>true</a:t>
            </a:r>
          </a:p>
          <a:p>
            <a:pPr marL="457200" lvl="1" indent="0">
              <a:buNone/>
            </a:pPr>
            <a:r>
              <a:rPr lang="en-US" dirty="0" smtClean="0"/>
              <a:t>!</a:t>
            </a:r>
            <a:r>
              <a:rPr lang="en-US" dirty="0"/>
              <a:t>	</a:t>
            </a:r>
            <a:r>
              <a:rPr lang="en-US" dirty="0" smtClean="0"/>
              <a:t>Condition </a:t>
            </a:r>
            <a:r>
              <a:rPr lang="en-US" dirty="0"/>
              <a:t>is true if sub-condition is false</a:t>
            </a:r>
          </a:p>
          <a:p>
            <a:endParaRPr lang="en-US" dirty="0"/>
          </a:p>
          <a:p>
            <a:r>
              <a:rPr lang="en-US" dirty="0"/>
              <a:t>Note: ADMB may not work if a parameter or derived variable appears in </a:t>
            </a:r>
            <a:r>
              <a:rPr lang="en-US" dirty="0" smtClean="0"/>
              <a:t>a </a:t>
            </a:r>
            <a:r>
              <a:rPr lang="en-US" dirty="0"/>
              <a:t>condition.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2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Building, Using, Developing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In the fisheries resource assessment world, typically three types of user:</a:t>
            </a:r>
          </a:p>
          <a:p>
            <a:r>
              <a:rPr lang="en-US" dirty="0" smtClean="0"/>
              <a:t>Model user: take canned software and press go, limited understanding of what is happening under the hood.</a:t>
            </a:r>
          </a:p>
          <a:p>
            <a:r>
              <a:rPr lang="en-US" dirty="0" smtClean="0"/>
              <a:t>Model builder: can use existing software to build alternative models, fit to new data sets, etc.</a:t>
            </a:r>
          </a:p>
          <a:p>
            <a:r>
              <a:rPr lang="en-US" dirty="0" smtClean="0"/>
              <a:t>Model developer: someone who is interested in developing and testing code underlying model structure and performance.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aim of this class is to provide you with the skill set to work toward the second two of these, hopefully you are interested in the third!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95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Programming the Procedure Section</a:t>
            </a:r>
            <a:br>
              <a:rPr lang="en-US" dirty="0" smtClean="0"/>
            </a:br>
            <a:r>
              <a:rPr lang="en-US" dirty="0" smtClean="0"/>
              <a:t>The “for”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307"/>
            <a:ext cx="8229600" cy="558841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(initial state; terminal condition; increment)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{ statements; 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Initial state: Usually involves setting a “loop control variable” to some initial value.</a:t>
            </a:r>
          </a:p>
          <a:p>
            <a:r>
              <a:rPr lang="en-US" dirty="0"/>
              <a:t>Terminal condition: The loop will run until this condition is TRUE (note it need not involve the “loop control variable</a:t>
            </a:r>
            <a:r>
              <a:rPr lang="en-US" dirty="0" smtClean="0"/>
              <a:t>”).</a:t>
            </a:r>
            <a:endParaRPr lang="en-US" dirty="0"/>
          </a:p>
          <a:p>
            <a:r>
              <a:rPr lang="en-US" dirty="0"/>
              <a:t>Increment: This usually involves updating the “loop control variable” (e.g. X++; X--).</a:t>
            </a:r>
          </a:p>
          <a:p>
            <a:r>
              <a:rPr lang="en-US" dirty="0" smtClean="0"/>
              <a:t>Parameters </a:t>
            </a:r>
            <a:r>
              <a:rPr lang="en-US" dirty="0"/>
              <a:t>and derived variables should not appear in the terminal condition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>
              <a:buNone/>
            </a:pP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biomass(1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(year=1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year&lt;=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nyear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pPr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biomass(year+1)=biomass(year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)*r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037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Arrays, Matrices, and 3d-arrays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Arrays, matrices, and 3d-arrays behave the same way as a mathematical vector. </a:t>
            </a:r>
          </a:p>
          <a:p>
            <a:r>
              <a:rPr lang="en-US" dirty="0"/>
              <a:t>You can reference whole arrays or elements of arrays (the former is generally faster).</a:t>
            </a:r>
          </a:p>
          <a:p>
            <a:r>
              <a:rPr lang="en-US" dirty="0" smtClean="0"/>
              <a:t>Arrays are often used in </a:t>
            </a:r>
            <a:r>
              <a:rPr lang="en-US" dirty="0"/>
              <a:t>conjunction with “for” loops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85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Built-in Functions in </a:t>
            </a:r>
            <a:r>
              <a:rPr lang="en-US" dirty="0" smtClean="0"/>
              <a:t>ADMB</a:t>
            </a:r>
            <a:br>
              <a:rPr lang="en-US" dirty="0" smtClean="0"/>
            </a:br>
            <a:r>
              <a:rPr lang="en-US" dirty="0" smtClean="0"/>
              <a:t>(Mathematical </a:t>
            </a:r>
            <a:r>
              <a:rPr lang="en-US" dirty="0"/>
              <a:t>functions)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Default functions: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7933C"/>
                </a:solidFill>
              </a:rPr>
              <a:t>sin, cos, </a:t>
            </a:r>
            <a:r>
              <a:rPr lang="en-US" dirty="0" err="1">
                <a:solidFill>
                  <a:srgbClr val="77933C"/>
                </a:solidFill>
              </a:rPr>
              <a:t>asin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atan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acos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sinh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cosh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tanh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fabs</a:t>
            </a:r>
            <a:r>
              <a:rPr lang="en-US" dirty="0">
                <a:solidFill>
                  <a:srgbClr val="77933C"/>
                </a:solidFill>
              </a:rPr>
              <a:t>*, </a:t>
            </a:r>
            <a:r>
              <a:rPr lang="en-US" dirty="0" err="1" smtClean="0">
                <a:solidFill>
                  <a:srgbClr val="77933C"/>
                </a:solidFill>
              </a:rPr>
              <a:t>mfexp</a:t>
            </a:r>
            <a:r>
              <a:rPr lang="en-US" dirty="0">
                <a:solidFill>
                  <a:srgbClr val="77933C"/>
                </a:solidFill>
              </a:rPr>
              <a:t>, log, </a:t>
            </a:r>
            <a:r>
              <a:rPr lang="en-US" dirty="0" smtClean="0">
                <a:solidFill>
                  <a:srgbClr val="77933C"/>
                </a:solidFill>
              </a:rPr>
              <a:t>log10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sqrt</a:t>
            </a:r>
            <a:r>
              <a:rPr lang="en-US" dirty="0">
                <a:solidFill>
                  <a:srgbClr val="77933C"/>
                </a:solidFill>
              </a:rPr>
              <a:t>, pow, </a:t>
            </a:r>
            <a:r>
              <a:rPr lang="en-US" dirty="0" err="1">
                <a:solidFill>
                  <a:srgbClr val="77933C"/>
                </a:solidFill>
              </a:rPr>
              <a:t>gammln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log_comb</a:t>
            </a:r>
            <a:endParaRPr lang="en-US" dirty="0">
              <a:solidFill>
                <a:srgbClr val="77933C"/>
              </a:solidFill>
            </a:endParaRPr>
          </a:p>
          <a:p>
            <a:r>
              <a:rPr lang="en-US" dirty="0"/>
              <a:t>These functions operate on numbers and vectors, </a:t>
            </a:r>
            <a:r>
              <a:rPr lang="en-US" dirty="0" err="1" smtClean="0"/>
              <a:t>i.e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number </a:t>
            </a:r>
            <a:r>
              <a:rPr lang="en-US" dirty="0"/>
              <a:t>= </a:t>
            </a:r>
            <a:r>
              <a:rPr lang="en-US" dirty="0" err="1" smtClean="0">
                <a:solidFill>
                  <a:srgbClr val="77933C"/>
                </a:solidFill>
              </a:rPr>
              <a:t>mfexp</a:t>
            </a:r>
            <a:r>
              <a:rPr lang="en-US" dirty="0" smtClean="0"/>
              <a:t>(number</a:t>
            </a:r>
            <a:r>
              <a:rPr lang="en-US" dirty="0"/>
              <a:t>);    </a:t>
            </a:r>
            <a:r>
              <a:rPr lang="en-US" dirty="0" smtClean="0"/>
              <a:t>vector </a:t>
            </a:r>
            <a:r>
              <a:rPr lang="en-US" dirty="0"/>
              <a:t>= </a:t>
            </a:r>
            <a:r>
              <a:rPr lang="en-US" dirty="0" err="1" smtClean="0">
                <a:solidFill>
                  <a:schemeClr val="accent3"/>
                </a:solidFill>
              </a:rPr>
              <a:t>mfexp</a:t>
            </a:r>
            <a:r>
              <a:rPr lang="en-US" dirty="0" smtClean="0"/>
              <a:t>(vector);</a:t>
            </a:r>
            <a:endParaRPr lang="en-US" dirty="0"/>
          </a:p>
          <a:p>
            <a:r>
              <a:rPr lang="en-US" dirty="0"/>
              <a:t>One can also find the minimum and maximum of a vector: </a:t>
            </a:r>
            <a:r>
              <a:rPr lang="en-US" dirty="0">
                <a:solidFill>
                  <a:srgbClr val="77933C"/>
                </a:solidFill>
              </a:rPr>
              <a:t>min</a:t>
            </a:r>
            <a:r>
              <a:rPr lang="en-US" dirty="0"/>
              <a:t>(x)*; </a:t>
            </a:r>
            <a:r>
              <a:rPr lang="en-US" dirty="0">
                <a:solidFill>
                  <a:srgbClr val="77933C"/>
                </a:solidFill>
              </a:rPr>
              <a:t>max</a:t>
            </a:r>
            <a:r>
              <a:rPr lang="en-US" dirty="0"/>
              <a:t>(x</a:t>
            </a:r>
            <a:r>
              <a:rPr lang="en-US" dirty="0" smtClean="0"/>
              <a:t>)*;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 Are these differentiable?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4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Built-in Functions in ADMB-II </a:t>
            </a:r>
            <a:br>
              <a:rPr lang="en-US" dirty="0"/>
            </a:br>
            <a:r>
              <a:rPr lang="en-US" dirty="0"/>
              <a:t>(Vector &amp; matrix functions)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en-US" dirty="0" smtClean="0"/>
          </a:p>
          <a:p>
            <a:pPr marL="0" indent="0">
              <a:buNone/>
            </a:pPr>
            <a:r>
              <a:rPr lang="en-US" altLang="en-US" dirty="0" smtClean="0"/>
              <a:t>c </a:t>
            </a:r>
            <a:r>
              <a:rPr lang="en-US" altLang="en-US" dirty="0"/>
              <a:t>= </a:t>
            </a:r>
            <a:r>
              <a:rPr lang="en-US" altLang="en-US" dirty="0" err="1">
                <a:solidFill>
                  <a:srgbClr val="77933C"/>
                </a:solidFill>
              </a:rPr>
              <a:t>elem_prod</a:t>
            </a:r>
            <a:r>
              <a:rPr lang="en-US" altLang="en-US" dirty="0"/>
              <a:t>(</a:t>
            </a:r>
            <a:r>
              <a:rPr lang="en-US" altLang="en-US" dirty="0" err="1"/>
              <a:t>a,b</a:t>
            </a:r>
            <a:r>
              <a:rPr lang="en-US" altLang="en-US" dirty="0"/>
              <a:t>):</a:t>
            </a:r>
          </a:p>
          <a:p>
            <a:pPr marL="0" indent="0">
              <a:buNone/>
            </a:pPr>
            <a:r>
              <a:rPr lang="en-US" altLang="en-US" dirty="0"/>
              <a:t>c = </a:t>
            </a:r>
            <a:r>
              <a:rPr lang="en-US" altLang="en-US" dirty="0" err="1">
                <a:solidFill>
                  <a:srgbClr val="77933C"/>
                </a:solidFill>
              </a:rPr>
              <a:t>elem_div</a:t>
            </a:r>
            <a:r>
              <a:rPr lang="en-US" altLang="en-US" dirty="0"/>
              <a:t>(</a:t>
            </a:r>
            <a:r>
              <a:rPr lang="en-US" altLang="en-US" dirty="0" err="1"/>
              <a:t>a,b</a:t>
            </a:r>
            <a:r>
              <a:rPr lang="en-US" altLang="en-US" dirty="0"/>
              <a:t>):</a:t>
            </a:r>
          </a:p>
          <a:p>
            <a:pPr marL="0" indent="0">
              <a:buNone/>
            </a:pPr>
            <a:r>
              <a:rPr lang="en-US" altLang="en-US" dirty="0" err="1"/>
              <a:t>matrix_b</a:t>
            </a:r>
            <a:r>
              <a:rPr lang="en-US" altLang="en-US" dirty="0"/>
              <a:t> = </a:t>
            </a:r>
            <a:r>
              <a:rPr lang="en-US" altLang="en-US" dirty="0" err="1">
                <a:solidFill>
                  <a:srgbClr val="77933C"/>
                </a:solidFill>
              </a:rPr>
              <a:t>det</a:t>
            </a:r>
            <a:r>
              <a:rPr lang="en-US" altLang="en-US" dirty="0"/>
              <a:t>(</a:t>
            </a:r>
            <a:r>
              <a:rPr lang="en-US" altLang="en-US" dirty="0" err="1"/>
              <a:t>matrix_a</a:t>
            </a:r>
            <a:r>
              <a:rPr lang="en-US" altLang="en-US" dirty="0" smtClean="0"/>
              <a:t>);  //determinant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 err="1"/>
              <a:t>matrix_b</a:t>
            </a:r>
            <a:r>
              <a:rPr lang="en-US" altLang="en-US" dirty="0"/>
              <a:t> = </a:t>
            </a:r>
            <a:r>
              <a:rPr lang="en-US" altLang="en-US" dirty="0" err="1">
                <a:solidFill>
                  <a:srgbClr val="77933C"/>
                </a:solidFill>
              </a:rPr>
              <a:t>inv</a:t>
            </a:r>
            <a:r>
              <a:rPr lang="en-US" altLang="en-US" dirty="0"/>
              <a:t>(</a:t>
            </a:r>
            <a:r>
              <a:rPr lang="en-US" altLang="en-US" dirty="0" err="1"/>
              <a:t>matrix_a</a:t>
            </a:r>
            <a:r>
              <a:rPr lang="en-US" altLang="en-US" dirty="0" smtClean="0"/>
              <a:t>);   //inverse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 err="1"/>
              <a:t>number_a</a:t>
            </a:r>
            <a:r>
              <a:rPr lang="en-US" altLang="en-US" dirty="0"/>
              <a:t> = </a:t>
            </a:r>
            <a:r>
              <a:rPr lang="en-US" altLang="en-US" dirty="0">
                <a:solidFill>
                  <a:srgbClr val="77933C"/>
                </a:solidFill>
              </a:rPr>
              <a:t>norm</a:t>
            </a:r>
            <a:r>
              <a:rPr lang="en-US" altLang="en-US" dirty="0"/>
              <a:t>(x):</a:t>
            </a:r>
          </a:p>
          <a:p>
            <a:pPr marL="0" indent="0">
              <a:buNone/>
            </a:pPr>
            <a:r>
              <a:rPr lang="en-US" altLang="en-US" dirty="0" err="1"/>
              <a:t>number_a</a:t>
            </a:r>
            <a:r>
              <a:rPr lang="en-US" altLang="en-US" dirty="0"/>
              <a:t> = </a:t>
            </a:r>
            <a:r>
              <a:rPr lang="en-US" altLang="en-US" dirty="0">
                <a:solidFill>
                  <a:srgbClr val="77933C"/>
                </a:solidFill>
              </a:rPr>
              <a:t>norm2</a:t>
            </a:r>
            <a:r>
              <a:rPr lang="en-US" altLang="en-US" dirty="0"/>
              <a:t>(x):</a:t>
            </a:r>
          </a:p>
          <a:p>
            <a:pPr marL="0" indent="0">
              <a:buNone/>
            </a:pPr>
            <a:r>
              <a:rPr lang="en-US" altLang="en-US" dirty="0" err="1"/>
              <a:t>matrix_b</a:t>
            </a:r>
            <a:r>
              <a:rPr lang="en-US" altLang="en-US" dirty="0"/>
              <a:t>  = </a:t>
            </a:r>
            <a:r>
              <a:rPr lang="en-US" altLang="en-US" dirty="0">
                <a:solidFill>
                  <a:srgbClr val="77933C"/>
                </a:solidFill>
              </a:rPr>
              <a:t>trans</a:t>
            </a:r>
            <a:r>
              <a:rPr lang="en-US" altLang="en-US" dirty="0"/>
              <a:t>(</a:t>
            </a:r>
            <a:r>
              <a:rPr lang="en-US" altLang="en-US" dirty="0" err="1"/>
              <a:t>matrix_a</a:t>
            </a:r>
            <a:r>
              <a:rPr lang="en-US" altLang="en-US" dirty="0" smtClean="0"/>
              <a:t>)  //transpose</a:t>
            </a:r>
            <a:endParaRPr lang="en-US" altLang="en-US" dirty="0"/>
          </a:p>
          <a:p>
            <a:endParaRPr lang="en-US" altLang="en-US" dirty="0"/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630143"/>
              </p:ext>
            </p:extLst>
          </p:nvPr>
        </p:nvGraphicFramePr>
        <p:xfrm>
          <a:off x="5014783" y="1782441"/>
          <a:ext cx="12430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7" name="Equation" r:id="rId3" imgW="622030" imgH="228501" progId="Equation.DSMT4">
                  <p:embed/>
                </p:oleObj>
              </mc:Choice>
              <mc:Fallback>
                <p:oleObj name="Equation" r:id="rId3" imgW="622030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4783" y="1782441"/>
                        <a:ext cx="12430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550853"/>
              </p:ext>
            </p:extLst>
          </p:nvPr>
        </p:nvGraphicFramePr>
        <p:xfrm>
          <a:off x="5013325" y="2262189"/>
          <a:ext cx="16494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8" name="Equation" r:id="rId5" imgW="825500" imgH="241300" progId="Equation.DSMT4">
                  <p:embed/>
                </p:oleObj>
              </mc:Choice>
              <mc:Fallback>
                <p:oleObj name="Equation" r:id="rId5" imgW="8255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3325" y="2262189"/>
                        <a:ext cx="164941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042390"/>
              </p:ext>
            </p:extLst>
          </p:nvPr>
        </p:nvGraphicFramePr>
        <p:xfrm>
          <a:off x="5410200" y="4059238"/>
          <a:ext cx="1087438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39" name="Equation" r:id="rId7" imgW="723586" imgH="393529" progId="Equation.DSMT4">
                  <p:embed/>
                </p:oleObj>
              </mc:Choice>
              <mc:Fallback>
                <p:oleObj name="Equation" r:id="rId7" imgW="723586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059238"/>
                        <a:ext cx="1087438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165608"/>
              </p:ext>
            </p:extLst>
          </p:nvPr>
        </p:nvGraphicFramePr>
        <p:xfrm>
          <a:off x="5410200" y="4666264"/>
          <a:ext cx="1252538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40" name="Equation" r:id="rId9" imgW="837836" imgH="355446" progId="Equation.DSMT4">
                  <p:embed/>
                </p:oleObj>
              </mc:Choice>
              <mc:Fallback>
                <p:oleObj name="Equation" r:id="rId9" imgW="837836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666264"/>
                        <a:ext cx="1252538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1513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Built-in Functions in </a:t>
            </a:r>
            <a:r>
              <a:rPr lang="en-US" dirty="0" smtClean="0"/>
              <a:t>ADMB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(Extraction functions)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Extracting </a:t>
            </a:r>
            <a:r>
              <a:rPr lang="en-US" dirty="0"/>
              <a:t>from arrays and </a:t>
            </a:r>
            <a:r>
              <a:rPr lang="en-US" dirty="0" smtClean="0"/>
              <a:t>matrices:</a:t>
            </a:r>
          </a:p>
          <a:p>
            <a:pPr marL="457200" lvl="1" indent="0">
              <a:buNone/>
            </a:pPr>
            <a:r>
              <a:rPr lang="en-US" dirty="0" smtClean="0"/>
              <a:t>	vector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accent3"/>
                </a:solidFill>
              </a:rPr>
              <a:t>column</a:t>
            </a:r>
            <a:r>
              <a:rPr lang="en-US" dirty="0" smtClean="0"/>
              <a:t>(</a:t>
            </a:r>
            <a:r>
              <a:rPr lang="en-US" dirty="0" err="1" smtClean="0"/>
              <a:t>matrix,index</a:t>
            </a:r>
            <a:r>
              <a:rPr lang="en-US" dirty="0" smtClean="0"/>
              <a:t>);</a:t>
            </a:r>
          </a:p>
          <a:p>
            <a:pPr marL="457200" lvl="1" indent="0">
              <a:buNone/>
            </a:pPr>
            <a:r>
              <a:rPr lang="en-US" dirty="0" smtClean="0"/>
              <a:t>	vector </a:t>
            </a:r>
            <a:r>
              <a:rPr lang="en-US" dirty="0"/>
              <a:t>= </a:t>
            </a:r>
            <a:r>
              <a:rPr lang="en-US" dirty="0" err="1" smtClean="0">
                <a:solidFill>
                  <a:schemeClr val="accent3"/>
                </a:solidFill>
              </a:rPr>
              <a:t>extract_row</a:t>
            </a:r>
            <a:r>
              <a:rPr lang="en-US" dirty="0" smtClean="0"/>
              <a:t>(</a:t>
            </a:r>
            <a:r>
              <a:rPr lang="en-US" dirty="0" err="1" smtClean="0"/>
              <a:t>matrix,index</a:t>
            </a:r>
            <a:r>
              <a:rPr lang="en-US" dirty="0" smtClean="0"/>
              <a:t>);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vector </a:t>
            </a:r>
            <a:r>
              <a:rPr lang="en-US" dirty="0"/>
              <a:t>= </a:t>
            </a:r>
            <a:r>
              <a:rPr lang="en-US" dirty="0" err="1">
                <a:solidFill>
                  <a:schemeClr val="accent3"/>
                </a:solidFill>
              </a:rPr>
              <a:t>extract_diagonal</a:t>
            </a:r>
            <a:r>
              <a:rPr lang="en-US" dirty="0"/>
              <a:t>(matrix</a:t>
            </a:r>
            <a:r>
              <a:rPr lang="en-US" dirty="0" smtClean="0"/>
              <a:t>);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Subvectors</a:t>
            </a:r>
            <a:r>
              <a:rPr lang="en-US" dirty="0"/>
              <a:t>: extract a subset of a </a:t>
            </a:r>
            <a:r>
              <a:rPr lang="en-US" dirty="0" smtClean="0"/>
              <a:t>vector: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vector2 </a:t>
            </a:r>
            <a:r>
              <a:rPr lang="en-US" dirty="0"/>
              <a:t>= </a:t>
            </a:r>
            <a:r>
              <a:rPr lang="en-US" dirty="0" smtClean="0"/>
              <a:t>vector1(</a:t>
            </a:r>
            <a:r>
              <a:rPr lang="en-US" dirty="0" err="1" smtClean="0"/>
              <a:t>ivector</a:t>
            </a:r>
            <a:r>
              <a:rPr lang="en-US" dirty="0" smtClean="0"/>
              <a:t>);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vector2 </a:t>
            </a:r>
            <a:r>
              <a:rPr lang="en-US" dirty="0"/>
              <a:t>= vector1(index1,index2</a:t>
            </a:r>
            <a:r>
              <a:rPr lang="en-US" dirty="0" smtClean="0"/>
              <a:t>);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57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z="2400" dirty="0" smtClean="0"/>
              <a:t>Statistical functions (e.g. cumulative normal, </a:t>
            </a:r>
            <a:r>
              <a:rPr lang="en-US" altLang="en-US" sz="2400" dirty="0" err="1" smtClean="0"/>
              <a:t>poisson</a:t>
            </a:r>
            <a:r>
              <a:rPr lang="en-US" altLang="en-US" sz="2400" dirty="0" smtClean="0"/>
              <a:t>, negative binomial distribution, many more…):</a:t>
            </a:r>
          </a:p>
          <a:p>
            <a:pPr marL="457200" lvl="1" indent="0">
              <a:buNone/>
            </a:pPr>
            <a:r>
              <a:rPr lang="en-US" altLang="en-US" sz="2000" dirty="0" err="1" smtClean="0">
                <a:solidFill>
                  <a:srgbClr val="77933C"/>
                </a:solidFill>
              </a:rPr>
              <a:t>cumd_norm</a:t>
            </a:r>
            <a:r>
              <a:rPr lang="en-US" altLang="en-US" sz="2000" dirty="0">
                <a:solidFill>
                  <a:srgbClr val="77933C"/>
                </a:solidFill>
              </a:rPr>
              <a:t>, </a:t>
            </a:r>
            <a:r>
              <a:rPr lang="en-US" altLang="en-US" sz="2000" dirty="0" err="1">
                <a:solidFill>
                  <a:srgbClr val="77933C"/>
                </a:solidFill>
              </a:rPr>
              <a:t>inv_cumd_norm</a:t>
            </a:r>
            <a:r>
              <a:rPr lang="en-US" altLang="en-US" sz="2000" dirty="0" smtClean="0">
                <a:solidFill>
                  <a:srgbClr val="77933C"/>
                </a:solidFill>
              </a:rPr>
              <a:t>, </a:t>
            </a:r>
            <a:r>
              <a:rPr lang="en-US" altLang="en-US" sz="2000" dirty="0" err="1" smtClean="0">
                <a:solidFill>
                  <a:srgbClr val="77933C"/>
                </a:solidFill>
              </a:rPr>
              <a:t>gamma_density</a:t>
            </a:r>
            <a:r>
              <a:rPr lang="en-US" altLang="en-US" sz="2000" dirty="0">
                <a:solidFill>
                  <a:srgbClr val="77933C"/>
                </a:solidFill>
              </a:rPr>
              <a:t>, </a:t>
            </a:r>
            <a:r>
              <a:rPr lang="en-US" altLang="en-US" sz="2000" dirty="0" err="1">
                <a:solidFill>
                  <a:srgbClr val="77933C"/>
                </a:solidFill>
              </a:rPr>
              <a:t>log_density_poisson</a:t>
            </a:r>
            <a:r>
              <a:rPr lang="en-US" altLang="en-US" sz="2000" dirty="0">
                <a:solidFill>
                  <a:srgbClr val="77933C"/>
                </a:solidFill>
              </a:rPr>
              <a:t>, </a:t>
            </a:r>
            <a:r>
              <a:rPr lang="en-US" altLang="en-US" sz="2000" dirty="0" smtClean="0"/>
              <a:t>etc</a:t>
            </a:r>
            <a:r>
              <a:rPr lang="en-US" altLang="en-US" sz="2000" dirty="0" smtClean="0">
                <a:solidFill>
                  <a:srgbClr val="77933C"/>
                </a:solidFill>
              </a:rPr>
              <a:t>.</a:t>
            </a:r>
          </a:p>
          <a:p>
            <a:r>
              <a:rPr lang="en-US" altLang="en-US" sz="2400" dirty="0" smtClean="0"/>
              <a:t>Complete list of functions (with documentation):</a:t>
            </a:r>
          </a:p>
          <a:p>
            <a:pPr marL="0" indent="0">
              <a:buNone/>
            </a:pPr>
            <a:r>
              <a:rPr lang="en-US" altLang="en-US" sz="2400" dirty="0"/>
              <a:t> </a:t>
            </a:r>
            <a:r>
              <a:rPr lang="en-US" altLang="en-US" sz="2400" dirty="0" smtClean="0"/>
              <a:t>    http</a:t>
            </a:r>
            <a:r>
              <a:rPr lang="en-US" altLang="en-US" sz="2400" dirty="0"/>
              <a:t>://</a:t>
            </a:r>
            <a:r>
              <a:rPr lang="en-US" altLang="en-US" sz="2400" dirty="0" err="1"/>
              <a:t>admb-project.org</a:t>
            </a:r>
            <a:r>
              <a:rPr lang="en-US" altLang="en-US" sz="2400" dirty="0"/>
              <a:t>/documentation/</a:t>
            </a:r>
            <a:r>
              <a:rPr lang="en-US" altLang="en-US" sz="2400" dirty="0" err="1"/>
              <a:t>api</a:t>
            </a:r>
            <a:r>
              <a:rPr lang="en-US" altLang="en-US" sz="2400" dirty="0"/>
              <a:t>/</a:t>
            </a:r>
            <a:r>
              <a:rPr lang="en-US" altLang="en-US" sz="2400" dirty="0" err="1"/>
              <a:t>modules.html</a:t>
            </a:r>
            <a:endParaRPr lang="en-US" altLang="en-US" sz="2400" dirty="0" smtClean="0"/>
          </a:p>
          <a:p>
            <a:pPr eaLnBrk="1" hangingPunct="1"/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Random number generators (first create a “random number generator class” – specifies the random number seed; then use it), e.g.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err="1" smtClean="0">
                <a:solidFill>
                  <a:schemeClr val="accent1"/>
                </a:solidFill>
                <a:latin typeface="Times New Roman"/>
                <a:cs typeface="Times New Roman"/>
              </a:rPr>
              <a:t>random_number_generator</a:t>
            </a:r>
            <a:r>
              <a:rPr lang="en-US" altLang="en-US" sz="2400" dirty="0" smtClean="0">
                <a:solidFill>
                  <a:schemeClr val="hlink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2400" dirty="0" smtClean="0">
                <a:latin typeface="Times New Roman"/>
                <a:cs typeface="Times New Roman"/>
              </a:rPr>
              <a:t>r(1891);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Poisson = </a:t>
            </a:r>
            <a:r>
              <a:rPr lang="en-US" altLang="en-US" sz="2400" dirty="0" err="1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randpoission</a:t>
            </a: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(</a:t>
            </a:r>
            <a:r>
              <a:rPr lang="en-US" altLang="en-US" sz="2400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lamda</a:t>
            </a: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, r);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Normal = </a:t>
            </a:r>
            <a:r>
              <a:rPr lang="en-US" altLang="en-US" sz="2400" dirty="0" err="1" smtClean="0">
                <a:solidFill>
                  <a:srgbClr val="77933C"/>
                </a:solidFill>
                <a:latin typeface="Times New Roman"/>
                <a:cs typeface="Times New Roman"/>
              </a:rPr>
              <a:t>randn</a:t>
            </a: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(r);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Uniform = </a:t>
            </a:r>
            <a:r>
              <a:rPr lang="en-US" altLang="en-US" sz="2400" dirty="0" err="1" smtClean="0">
                <a:solidFill>
                  <a:srgbClr val="77933C"/>
                </a:solidFill>
                <a:latin typeface="Times New Roman"/>
                <a:cs typeface="Times New Roman"/>
              </a:rPr>
              <a:t>randu</a:t>
            </a: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(r);</a:t>
            </a:r>
          </a:p>
          <a:p>
            <a:pPr eaLnBrk="1" hangingPunct="1"/>
            <a:endParaRPr lang="en-US" altLang="en-US" sz="2400" dirty="0" smtClean="0">
              <a:latin typeface="Times New Roman"/>
              <a:cs typeface="Times New Roman"/>
            </a:endParaRPr>
          </a:p>
          <a:p>
            <a:pPr eaLnBrk="1" hangingPunct="1"/>
            <a:r>
              <a:rPr lang="en-US" altLang="en-US" sz="2400" dirty="0" smtClean="0"/>
              <a:t>Vector and matrix versions of these routines exist.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4000" smtClean="0"/>
              <a:t>Built-in Functions in ADMB-IV </a:t>
            </a:r>
            <a:br>
              <a:rPr lang="en-US" altLang="en-US" sz="4000" smtClean="0"/>
            </a:br>
            <a:r>
              <a:rPr lang="en-US" altLang="en-US" sz="3200" smtClean="0"/>
              <a:t>(Statistical functions)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5997338" y="4151843"/>
            <a:ext cx="1984913" cy="40011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Create the </a:t>
            </a:r>
            <a:r>
              <a:rPr lang="en-US" altLang="en-US" sz="2000" dirty="0" smtClean="0"/>
              <a:t>class</a:t>
            </a:r>
            <a:endParaRPr lang="en-US" altLang="en-US" sz="2000" dirty="0"/>
          </a:p>
        </p:txBody>
      </p:sp>
      <p:sp>
        <p:nvSpPr>
          <p:cNvPr id="15366" name="Line 6"/>
          <p:cNvSpPr>
            <a:spLocks noChangeShapeType="1"/>
          </p:cNvSpPr>
          <p:nvPr/>
        </p:nvSpPr>
        <p:spPr bwMode="auto">
          <a:xfrm flipH="1">
            <a:off x="5190118" y="4375150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" name="Right Brace 1"/>
          <p:cNvSpPr/>
          <p:nvPr/>
        </p:nvSpPr>
        <p:spPr>
          <a:xfrm>
            <a:off x="4952927" y="4551953"/>
            <a:ext cx="474382" cy="1212186"/>
          </a:xfrm>
          <a:prstGeom prst="rightBrace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670973" y="4974167"/>
            <a:ext cx="905015" cy="40011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smtClean="0"/>
              <a:t>Use it.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99420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Crashes  (because $%@&amp; happens)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Nothing causes ADMB more problems than:</a:t>
            </a:r>
          </a:p>
          <a:p>
            <a:r>
              <a:rPr lang="en-US" dirty="0" smtClean="0"/>
              <a:t>IF statements,</a:t>
            </a:r>
            <a:endParaRPr lang="en-US" dirty="0"/>
          </a:p>
          <a:p>
            <a:r>
              <a:rPr lang="en-US" dirty="0"/>
              <a:t>Functions that have very large </a:t>
            </a:r>
            <a:r>
              <a:rPr lang="en-US" dirty="0" smtClean="0"/>
              <a:t>derivatives,</a:t>
            </a:r>
            <a:endParaRPr lang="en-US" dirty="0"/>
          </a:p>
          <a:p>
            <a:r>
              <a:rPr lang="en-US" dirty="0"/>
              <a:t>Discontinuous functions or functions which are “bumpy</a:t>
            </a:r>
            <a:r>
              <a:rPr lang="en-US" dirty="0" smtClean="0"/>
              <a:t>”.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How </a:t>
            </a:r>
            <a:r>
              <a:rPr lang="en-US" dirty="0"/>
              <a:t>to overcome keeping a variable (x) positive (and differentiable):</a:t>
            </a:r>
          </a:p>
          <a:p>
            <a:r>
              <a:rPr lang="en-US" dirty="0" err="1" smtClean="0"/>
              <a:t>posfun</a:t>
            </a:r>
            <a:r>
              <a:rPr lang="en-US" dirty="0" smtClean="0"/>
              <a:t>(x</a:t>
            </a:r>
            <a:r>
              <a:rPr lang="en-US" dirty="0"/>
              <a:t>, eps, penalty)</a:t>
            </a:r>
          </a:p>
          <a:p>
            <a:r>
              <a:rPr lang="en-US" dirty="0"/>
              <a:t>x = </a:t>
            </a:r>
            <a:r>
              <a:rPr lang="en-US" dirty="0" err="1"/>
              <a:t>sqrt</a:t>
            </a:r>
            <a:r>
              <a:rPr lang="en-US" dirty="0"/>
              <a:t>(x*x);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77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227209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Using a coding style and applying it consistently can be SUPER helpful (particularly to your six-month older self).</a:t>
            </a:r>
          </a:p>
          <a:p>
            <a:r>
              <a:rPr lang="en-US" dirty="0" smtClean="0"/>
              <a:t>This doesn’t have to be onerous or official, but can help readability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068" y="3156947"/>
            <a:ext cx="2303322" cy="345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 b="26036"/>
          <a:stretch/>
        </p:blipFill>
        <p:spPr>
          <a:xfrm>
            <a:off x="697135" y="3614350"/>
            <a:ext cx="4313531" cy="299412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307266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80613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800" dirty="0"/>
              <a:t>Comment, comment, </a:t>
            </a:r>
            <a:r>
              <a:rPr lang="en-US" altLang="en-US" sz="2800" dirty="0" smtClean="0"/>
              <a:t>comment: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800" dirty="0" smtClean="0"/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Always </a:t>
            </a:r>
            <a:r>
              <a:rPr lang="en-US" altLang="en-US" sz="2800" dirty="0"/>
              <a:t>include a comment (indicated by “//”) at the start of the program that states what it </a:t>
            </a:r>
            <a:r>
              <a:rPr lang="en-US" altLang="en-US" sz="2800" dirty="0" smtClean="0"/>
              <a:t>does.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Split </a:t>
            </a:r>
            <a:r>
              <a:rPr lang="en-US" altLang="en-US" sz="2800" dirty="0"/>
              <a:t>ideas / blocks of code with blank lines and </a:t>
            </a:r>
            <a:r>
              <a:rPr lang="en-US" altLang="en-US" sz="2800" dirty="0" smtClean="0"/>
              <a:t>comments.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Use </a:t>
            </a:r>
            <a:r>
              <a:rPr lang="en-US" altLang="en-US" sz="2800" dirty="0"/>
              <a:t>“inline” comments to refer to equations and meanings of </a:t>
            </a:r>
            <a:r>
              <a:rPr lang="en-US" altLang="en-US" sz="2800" dirty="0" smtClean="0"/>
              <a:t>variables.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Indent </a:t>
            </a:r>
            <a:r>
              <a:rPr lang="en-US" altLang="en-US" sz="2800" dirty="0"/>
              <a:t>blocks of code to increase </a:t>
            </a:r>
            <a:r>
              <a:rPr lang="en-US" altLang="en-US" sz="2800" dirty="0" smtClean="0"/>
              <a:t>clarity.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Include </a:t>
            </a:r>
            <a:r>
              <a:rPr lang="en-US" altLang="en-US" sz="2800" dirty="0"/>
              <a:t>comments in your data </a:t>
            </a:r>
            <a:r>
              <a:rPr lang="en-US" altLang="en-US" sz="2800" dirty="0" smtClean="0"/>
              <a:t>files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800" dirty="0"/>
              <a:t>	</a:t>
            </a:r>
            <a:r>
              <a:rPr lang="en-US" altLang="en-US" sz="2800" dirty="0" smtClean="0"/>
              <a:t>(</a:t>
            </a:r>
            <a:r>
              <a:rPr lang="en-US" altLang="en-US" sz="2800" dirty="0"/>
              <a:t>indicated by </a:t>
            </a:r>
            <a:r>
              <a:rPr lang="en-US" altLang="en-US" sz="2800" dirty="0" smtClean="0"/>
              <a:t>“#”).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9594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Hints: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Start simple: develop a routine, test it, develop the next routine, …</a:t>
            </a:r>
          </a:p>
          <a:p>
            <a:r>
              <a:rPr lang="en-US" dirty="0" smtClean="0"/>
              <a:t>Watch </a:t>
            </a:r>
            <a:r>
              <a:rPr lang="en-US" dirty="0"/>
              <a:t>for errors during the TPL2CPP phase of the compilation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Errors during the C++ compiler stage relate </a:t>
            </a:r>
            <a:r>
              <a:rPr lang="en-US" dirty="0"/>
              <a:t>to the CPP file and NOT the TPL file.</a:t>
            </a:r>
          </a:p>
          <a:p>
            <a:r>
              <a:rPr lang="en-US" dirty="0" smtClean="0"/>
              <a:t>Use “</a:t>
            </a:r>
            <a:r>
              <a:rPr lang="en-US" dirty="0" err="1" smtClean="0"/>
              <a:t>cout</a:t>
            </a:r>
            <a:r>
              <a:rPr lang="en-US" dirty="0" smtClean="0"/>
              <a:t>” to output variables to the screen so you can check that the function is being calculated correctly.</a:t>
            </a:r>
          </a:p>
          <a:p>
            <a:r>
              <a:rPr lang="en-US" dirty="0" smtClean="0"/>
              <a:t>Test code by writing </a:t>
            </a:r>
            <a:r>
              <a:rPr lang="en-US" dirty="0"/>
              <a:t>out intermediate results (you </a:t>
            </a:r>
            <a:r>
              <a:rPr lang="en-US" dirty="0" smtClean="0"/>
              <a:t>can </a:t>
            </a:r>
            <a:r>
              <a:rPr lang="en-US" dirty="0"/>
              <a:t>then check that the values output are correct given the values for the parameters – the first call of the function will involve the parameters being set to their initial values).</a:t>
            </a:r>
          </a:p>
          <a:p>
            <a:r>
              <a:rPr lang="en-US" dirty="0"/>
              <a:t>Cross compare: Write critical bits of code in EXCEL or R and check you get the correct </a:t>
            </a:r>
            <a:r>
              <a:rPr lang="en-US" dirty="0" smtClean="0"/>
              <a:t>values.</a:t>
            </a:r>
            <a:endParaRPr lang="en-US" dirty="0"/>
          </a:p>
          <a:p>
            <a:r>
              <a:rPr lang="en-US" dirty="0"/>
              <a:t>Never, ever, ever, believe your code is correct: always work on the assumption there is an error </a:t>
            </a:r>
            <a:r>
              <a:rPr lang="en-US" dirty="0" smtClean="0"/>
              <a:t>somewhere</a:t>
            </a:r>
            <a:r>
              <a:rPr lang="en-US" dirty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5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in fisheries, fitting to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Common exercise in fisheries and wildlife science is fitting a model to some data.</a:t>
            </a:r>
          </a:p>
          <a:p>
            <a:r>
              <a:rPr lang="en-US" dirty="0" smtClean="0"/>
              <a:t>These models (and the data they are fit to) can be simple to more complicated.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 </a:t>
            </a:r>
            <a:r>
              <a:rPr lang="en-US" dirty="0" smtClean="0"/>
              <a:t>regressions</a:t>
            </a:r>
            <a:r>
              <a:rPr lang="en-US" dirty="0"/>
              <a:t>, stock-recruitment analysis, population dynamics models,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Optimization tools in statistical software (e.g. lm() or </a:t>
            </a:r>
            <a:r>
              <a:rPr lang="en-US" dirty="0" err="1" smtClean="0"/>
              <a:t>nls</a:t>
            </a:r>
            <a:r>
              <a:rPr lang="en-US" dirty="0" smtClean="0"/>
              <a:t>() in R) can be used in a lot of instances.</a:t>
            </a:r>
          </a:p>
          <a:p>
            <a:r>
              <a:rPr lang="en-US" dirty="0" smtClean="0"/>
              <a:t>Custom-built objective functions can also be helpful (e.g. using optimize() in R ).</a:t>
            </a:r>
          </a:p>
          <a:p>
            <a:r>
              <a:rPr lang="en-US" dirty="0" smtClean="0"/>
              <a:t>Sometimes these tools can be slow or unstable when our models contain lots of parameters or datasets become large.</a:t>
            </a:r>
          </a:p>
        </p:txBody>
      </p:sp>
    </p:spTree>
    <p:extLst>
      <p:ext uri="{BB962C8B-B14F-4D97-AF65-F5344CB8AC3E}">
        <p14:creationId xmlns:p14="http://schemas.microsoft.com/office/powerpoint/2010/main" val="1777336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Likelihood</a:t>
            </a:r>
          </a:p>
          <a:p>
            <a:r>
              <a:rPr lang="en-US" dirty="0" smtClean="0"/>
              <a:t>Mark-Recapture Experiment</a:t>
            </a:r>
          </a:p>
          <a:p>
            <a:r>
              <a:rPr lang="en-US" dirty="0" smtClean="0"/>
              <a:t>Reading: Cooch &amp; White (2009)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6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1F497D"/>
                </a:solidFill>
                <a:hlinkClick r:id="rId2"/>
              </a:rPr>
              <a:t>Fournier, D.A., H.J. </a:t>
            </a:r>
            <a:r>
              <a:rPr lang="en-US" sz="2400" dirty="0" err="1">
                <a:solidFill>
                  <a:srgbClr val="1F497D"/>
                </a:solidFill>
                <a:hlinkClick r:id="rId2"/>
              </a:rPr>
              <a:t>Skaug</a:t>
            </a:r>
            <a:r>
              <a:rPr lang="en-US" sz="2400" dirty="0">
                <a:solidFill>
                  <a:srgbClr val="1F497D"/>
                </a:solidFill>
                <a:hlinkClick r:id="rId2"/>
              </a:rPr>
              <a:t>, J. Ancheta, J. </a:t>
            </a:r>
            <a:r>
              <a:rPr lang="en-US" sz="2400" dirty="0" err="1">
                <a:solidFill>
                  <a:srgbClr val="1F497D"/>
                </a:solidFill>
                <a:hlinkClick r:id="rId2"/>
              </a:rPr>
              <a:t>Ianelli</a:t>
            </a:r>
            <a:r>
              <a:rPr lang="en-US" sz="2400" dirty="0">
                <a:solidFill>
                  <a:srgbClr val="1F497D"/>
                </a:solidFill>
                <a:hlinkClick r:id="rId2"/>
              </a:rPr>
              <a:t>, A. Magnusson, M.N. Maunder, A. Nielsen, and J. </a:t>
            </a:r>
            <a:r>
              <a:rPr lang="en-US" sz="2400" dirty="0" err="1">
                <a:solidFill>
                  <a:srgbClr val="1F497D"/>
                </a:solidFill>
                <a:hlinkClick r:id="rId2"/>
              </a:rPr>
              <a:t>Sibert</a:t>
            </a:r>
            <a:r>
              <a:rPr lang="en-US" sz="2400" dirty="0">
                <a:solidFill>
                  <a:srgbClr val="1F497D"/>
                </a:solidFill>
                <a:hlinkClick r:id="rId2"/>
              </a:rPr>
              <a:t>. 2012. AD Model Builder: using automatic differentiation for statistical inference of highly parameterized complex nonlinear models. </a:t>
            </a:r>
            <a:r>
              <a:rPr lang="en-US" sz="2400" dirty="0" err="1">
                <a:solidFill>
                  <a:srgbClr val="1F497D"/>
                </a:solidFill>
                <a:hlinkClick r:id="rId2"/>
              </a:rPr>
              <a:t>Optim</a:t>
            </a:r>
            <a:r>
              <a:rPr lang="en-US" sz="2400" dirty="0">
                <a:solidFill>
                  <a:srgbClr val="1F497D"/>
                </a:solidFill>
                <a:hlinkClick r:id="rId2"/>
              </a:rPr>
              <a:t>. Methods </a:t>
            </a:r>
            <a:r>
              <a:rPr lang="en-US" sz="2400" dirty="0" err="1">
                <a:solidFill>
                  <a:srgbClr val="1F497D"/>
                </a:solidFill>
                <a:hlinkClick r:id="rId2"/>
              </a:rPr>
              <a:t>Softw</a:t>
            </a:r>
            <a:r>
              <a:rPr lang="en-US" sz="2400" dirty="0">
                <a:solidFill>
                  <a:srgbClr val="1F497D"/>
                </a:solidFill>
                <a:hlinkClick r:id="rId2"/>
              </a:rPr>
              <a:t>. </a:t>
            </a:r>
            <a:r>
              <a:rPr lang="en-US" sz="2400" dirty="0" smtClean="0">
                <a:solidFill>
                  <a:srgbClr val="1F497D"/>
                </a:solidFill>
                <a:hlinkClick r:id="rId2"/>
              </a:rPr>
              <a:t>27:233-249.</a:t>
            </a:r>
            <a:endParaRPr lang="en-US" sz="2400" dirty="0" smtClean="0">
              <a:solidFill>
                <a:srgbClr val="1F497D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5775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" r="54158" b="3861"/>
          <a:stretch/>
        </p:blipFill>
        <p:spPr>
          <a:xfrm>
            <a:off x="3974471" y="108642"/>
            <a:ext cx="5031505" cy="650944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admb-project.org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Downloads</a:t>
            </a:r>
          </a:p>
          <a:p>
            <a:pPr marL="0" indent="0">
              <a:buNone/>
            </a:pPr>
            <a:r>
              <a:rPr lang="en-US" dirty="0" smtClean="0"/>
              <a:t>Documentation</a:t>
            </a:r>
          </a:p>
          <a:p>
            <a:pPr marL="0" indent="0">
              <a:buNone/>
            </a:pPr>
            <a:r>
              <a:rPr lang="en-US" dirty="0" smtClean="0"/>
              <a:t>User mailing list</a:t>
            </a:r>
          </a:p>
          <a:p>
            <a:pPr marL="0" indent="0">
              <a:buNone/>
            </a:pPr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10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6" y="2804872"/>
            <a:ext cx="4192449" cy="4053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458" y="2804872"/>
            <a:ext cx="4229387" cy="402532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Reference Card</a:t>
            </a:r>
          </a:p>
          <a:p>
            <a:r>
              <a:rPr lang="en-US" dirty="0"/>
              <a:t>http://www.admb-project.org/documentation/refcards</a:t>
            </a:r>
          </a:p>
        </p:txBody>
      </p:sp>
    </p:spTree>
    <p:extLst>
      <p:ext uri="{BB962C8B-B14F-4D97-AF65-F5344CB8AC3E}">
        <p14:creationId xmlns:p14="http://schemas.microsoft.com/office/powerpoint/2010/main" val="1568733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Tips and Traps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6648"/>
            <a:ext cx="8229600" cy="604602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Check that your program is reading in the data correctly.</a:t>
            </a:r>
          </a:p>
          <a:p>
            <a:pPr lvl="1"/>
            <a:r>
              <a:rPr lang="en-US" dirty="0" smtClean="0"/>
              <a:t>Use ‘</a:t>
            </a:r>
            <a:r>
              <a:rPr lang="en-US" dirty="0" err="1" smtClean="0"/>
              <a:t>cout’s</a:t>
            </a:r>
            <a:r>
              <a:rPr lang="en-US" dirty="0" smtClean="0"/>
              <a:t> in the DATA_SECTION to check things.</a:t>
            </a:r>
          </a:p>
          <a:p>
            <a:r>
              <a:rPr lang="en-US" dirty="0" smtClean="0"/>
              <a:t>ADMB reads in values from the data file as they are specified (arrays fill in from the right-hand dimension).</a:t>
            </a:r>
          </a:p>
          <a:p>
            <a:r>
              <a:rPr lang="en-US" dirty="0" smtClean="0"/>
              <a:t>Anything declared in the PARAMETER_SECTION, ADMB will calculate derivatives for. Don’t include variables that are purely functions of the data.</a:t>
            </a:r>
          </a:p>
          <a:p>
            <a:r>
              <a:rPr lang="en-US" dirty="0" smtClean="0"/>
              <a:t>In the PARAMETER_SECTION, only use </a:t>
            </a:r>
            <a:r>
              <a:rPr lang="en-US" dirty="0"/>
              <a:t> </a:t>
            </a:r>
            <a:r>
              <a:rPr lang="en-US" dirty="0" smtClean="0"/>
              <a:t>‘</a:t>
            </a:r>
            <a:r>
              <a:rPr lang="en-US" dirty="0" err="1" smtClean="0"/>
              <a:t>init</a:t>
            </a:r>
            <a:r>
              <a:rPr lang="en-US" dirty="0" smtClean="0"/>
              <a:t>_’ for the estimated parameters of the model, variables that are functions of the model parameters should be declared without the ‘</a:t>
            </a:r>
            <a:r>
              <a:rPr lang="en-US" dirty="0" err="1" smtClean="0"/>
              <a:t>init</a:t>
            </a:r>
            <a:r>
              <a:rPr lang="en-US" dirty="0" smtClean="0"/>
              <a:t>_’ prefix.</a:t>
            </a:r>
          </a:p>
          <a:p>
            <a:r>
              <a:rPr lang="en-US" dirty="0" smtClean="0"/>
              <a:t>Dimensions of vectors and matrices need to be declared at both the lower and upper values for each dimension</a:t>
            </a:r>
          </a:p>
          <a:p>
            <a:pPr marL="457200" lvl="1" indent="0">
              <a:buNone/>
            </a:pPr>
            <a:r>
              <a:rPr lang="en-US" dirty="0" smtClean="0"/>
              <a:t>e.g.   vector </a:t>
            </a:r>
            <a:r>
              <a:rPr lang="en-US" dirty="0" err="1" smtClean="0"/>
              <a:t>my_vector</a:t>
            </a:r>
            <a:r>
              <a:rPr lang="en-US" dirty="0" smtClean="0"/>
              <a:t>(1,10);   </a:t>
            </a:r>
          </a:p>
          <a:p>
            <a:pPr marL="457200" lvl="1" indent="0">
              <a:buNone/>
            </a:pPr>
            <a:r>
              <a:rPr lang="en-US" dirty="0" smtClean="0"/>
              <a:t>//creates a vector called </a:t>
            </a:r>
            <a:r>
              <a:rPr lang="en-US" dirty="0" err="1" smtClean="0"/>
              <a:t>my_vector</a:t>
            </a:r>
            <a:r>
              <a:rPr lang="en-US" dirty="0" smtClean="0"/>
              <a:t> of length 10 with elements 1 through 10.</a:t>
            </a:r>
          </a:p>
          <a:p>
            <a:pPr marL="457200" lvl="1" indent="0">
              <a:buNone/>
            </a:pPr>
            <a:r>
              <a:rPr lang="en-US" dirty="0" smtClean="0"/>
              <a:t>e.g. matrix </a:t>
            </a:r>
            <a:r>
              <a:rPr lang="en-US" dirty="0" err="1" smtClean="0"/>
              <a:t>my_matrix</a:t>
            </a:r>
            <a:r>
              <a:rPr lang="en-US" dirty="0" smtClean="0"/>
              <a:t>(1,10,1,3);</a:t>
            </a:r>
          </a:p>
          <a:p>
            <a:pPr marL="457200" lvl="1" indent="0">
              <a:buNone/>
            </a:pPr>
            <a:r>
              <a:rPr lang="en-US" dirty="0" smtClean="0"/>
              <a:t>//</a:t>
            </a:r>
            <a:r>
              <a:rPr lang="en-US" dirty="0" err="1" smtClean="0"/>
              <a:t>my_matrix</a:t>
            </a:r>
            <a:r>
              <a:rPr lang="en-US" dirty="0" smtClean="0"/>
              <a:t> will have 10 rows and 3 columns.</a:t>
            </a:r>
          </a:p>
        </p:txBody>
      </p:sp>
    </p:spTree>
    <p:extLst>
      <p:ext uri="{BB962C8B-B14F-4D97-AF65-F5344CB8AC3E}">
        <p14:creationId xmlns:p14="http://schemas.microsoft.com/office/powerpoint/2010/main" val="362213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Tips and Traps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ADMB initializes estimated parameters either at zero, or at the mid-point of assigned bounds.</a:t>
            </a:r>
          </a:p>
          <a:p>
            <a:pPr lvl="1"/>
            <a:r>
              <a:rPr lang="en-US" dirty="0" smtClean="0"/>
              <a:t>Be careful if taking logs of a parameter that can be zero or negative.</a:t>
            </a:r>
          </a:p>
          <a:p>
            <a:pPr marL="457200" lvl="1" indent="0">
              <a:buNone/>
            </a:pPr>
            <a:r>
              <a:rPr lang="en-US" dirty="0" smtClean="0"/>
              <a:t>Solutions:  </a:t>
            </a:r>
          </a:p>
          <a:p>
            <a:pPr lvl="1"/>
            <a:r>
              <a:rPr lang="en-US" dirty="0" smtClean="0"/>
              <a:t>estimate parameters that can only be positive in log-space.</a:t>
            </a:r>
          </a:p>
          <a:p>
            <a:pPr marL="914400" lvl="2" indent="0">
              <a:buNone/>
            </a:pPr>
            <a:r>
              <a:rPr lang="en-US" dirty="0" err="1" smtClean="0"/>
              <a:t>init_number</a:t>
            </a:r>
            <a:r>
              <a:rPr lang="en-US" dirty="0" smtClean="0"/>
              <a:t> </a:t>
            </a:r>
            <a:r>
              <a:rPr lang="en-US" dirty="0" err="1" smtClean="0"/>
              <a:t>log_a</a:t>
            </a:r>
            <a:r>
              <a:rPr lang="en-US" dirty="0" smtClean="0"/>
              <a:t>;   //in </a:t>
            </a:r>
            <a:r>
              <a:rPr lang="en-US" dirty="0" err="1" smtClean="0"/>
              <a:t>parameter_section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a = </a:t>
            </a:r>
            <a:r>
              <a:rPr lang="en-US" dirty="0" err="1" smtClean="0"/>
              <a:t>mfexp</a:t>
            </a:r>
            <a:r>
              <a:rPr lang="en-US" dirty="0" smtClean="0"/>
              <a:t>(</a:t>
            </a:r>
            <a:r>
              <a:rPr lang="en-US" dirty="0" err="1" smtClean="0"/>
              <a:t>log_a</a:t>
            </a:r>
            <a:r>
              <a:rPr lang="en-US" dirty="0" smtClean="0"/>
              <a:t>);    //in </a:t>
            </a:r>
            <a:r>
              <a:rPr lang="en-US" dirty="0" err="1" smtClean="0"/>
              <a:t>procedure_section</a:t>
            </a:r>
            <a:endParaRPr lang="en-US" dirty="0" smtClean="0"/>
          </a:p>
          <a:p>
            <a:pPr lvl="1"/>
            <a:r>
              <a:rPr lang="en-US" dirty="0" smtClean="0"/>
              <a:t>OR: place bounds on parameters</a:t>
            </a:r>
          </a:p>
          <a:p>
            <a:pPr marL="914400" lvl="2" indent="0">
              <a:buNone/>
            </a:pPr>
            <a:r>
              <a:rPr lang="en-US" dirty="0" err="1" smtClean="0"/>
              <a:t>init_bounded_number</a:t>
            </a:r>
            <a:r>
              <a:rPr lang="en-US" dirty="0" smtClean="0"/>
              <a:t> a(0.0001,10)</a:t>
            </a:r>
          </a:p>
          <a:p>
            <a:r>
              <a:rPr lang="en-US" dirty="0" smtClean="0"/>
              <a:t>Calculations in the PROCEDURE_SECTION will be performed for each iteration of the parameter vector.</a:t>
            </a:r>
          </a:p>
          <a:p>
            <a:pPr lvl="1"/>
            <a:r>
              <a:rPr lang="en-US" dirty="0" smtClean="0"/>
              <a:t>Good practice to only include necessary calculations here.</a:t>
            </a:r>
          </a:p>
          <a:p>
            <a:pPr lvl="1"/>
            <a:r>
              <a:rPr lang="en-US" dirty="0" smtClean="0"/>
              <a:t>Exception: a derived variable that you want ADMB to compute standard errors for;  declare in the PARAMETER_SECTION using ‘</a:t>
            </a:r>
            <a:r>
              <a:rPr lang="en-US" dirty="0" err="1" smtClean="0"/>
              <a:t>sdreport</a:t>
            </a:r>
            <a:r>
              <a:rPr lang="en-US" dirty="0" smtClean="0"/>
              <a:t>_’ variables.  e.g.  </a:t>
            </a:r>
            <a:r>
              <a:rPr lang="en-US" dirty="0" err="1" smtClean="0"/>
              <a:t>sdreport_vector</a:t>
            </a:r>
            <a:r>
              <a:rPr lang="en-US" dirty="0" smtClean="0"/>
              <a:t>  </a:t>
            </a:r>
            <a:r>
              <a:rPr lang="en-US" dirty="0" err="1" smtClean="0"/>
              <a:t>my_vector</a:t>
            </a:r>
            <a:r>
              <a:rPr lang="en-US" dirty="0" smtClean="0"/>
              <a:t>(1,npar);</a:t>
            </a:r>
          </a:p>
          <a:p>
            <a:r>
              <a:rPr lang="en-US" dirty="0" smtClean="0"/>
              <a:t>Don’t assign values to estimated parameters in the PROCEDURE_SECTION.</a:t>
            </a:r>
          </a:p>
          <a:p>
            <a:r>
              <a:rPr lang="en-US" dirty="0" smtClean="0"/>
              <a:t>Indexing!  Be careful. Indexing can sometimes get confusing.</a:t>
            </a:r>
          </a:p>
          <a:p>
            <a:pPr lvl="1"/>
            <a:r>
              <a:rPr lang="en-US" dirty="0" smtClean="0"/>
              <a:t>Although inelegant, for loops can be very useful in terms of stepping through calculations; get program to work first, then optimize.</a:t>
            </a:r>
          </a:p>
          <a:p>
            <a:pPr lvl="1"/>
            <a:r>
              <a:rPr lang="en-US" dirty="0" smtClean="0"/>
              <a:t>If subject is a vector of integers,   subject = c(1,1,1,2,2,2)</a:t>
            </a:r>
          </a:p>
          <a:p>
            <a:pPr lvl="1"/>
            <a:r>
              <a:rPr lang="en-US" dirty="0" smtClean="0"/>
              <a:t>a(subject) will return a vector of length subject   c( a(1),a(1),a(1),a(2),a(2),a(2) )</a:t>
            </a:r>
          </a:p>
        </p:txBody>
      </p:sp>
    </p:spTree>
    <p:extLst>
      <p:ext uri="{BB962C8B-B14F-4D97-AF65-F5344CB8AC3E}">
        <p14:creationId xmlns:p14="http://schemas.microsoft.com/office/powerpoint/2010/main" val="4208448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1 Tips and Traps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9404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Check the output that is written to screen! Don’t assume that your model is correct just because it compiles and runs.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Making your program generalizable</a:t>
            </a:r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dirty="0"/>
              <a:t>s</a:t>
            </a:r>
            <a:r>
              <a:rPr lang="en-US" dirty="0" smtClean="0"/>
              <a:t>ingle or multiple intercept parameters)</a:t>
            </a:r>
          </a:p>
          <a:p>
            <a:pPr marL="0" indent="0">
              <a:buNone/>
            </a:pPr>
            <a:r>
              <a:rPr lang="en-US" dirty="0" smtClean="0"/>
              <a:t>A vector can be length 1.</a:t>
            </a:r>
          </a:p>
          <a:p>
            <a:pPr marL="0" indent="0">
              <a:buNone/>
            </a:pPr>
            <a:r>
              <a:rPr lang="en-US" dirty="0" smtClean="0"/>
              <a:t>e.g.  </a:t>
            </a:r>
            <a:r>
              <a:rPr lang="en-US" dirty="0" err="1" smtClean="0"/>
              <a:t>init_vector</a:t>
            </a:r>
            <a:r>
              <a:rPr lang="en-US" dirty="0" smtClean="0"/>
              <a:t> </a:t>
            </a:r>
            <a:r>
              <a:rPr lang="en-US" dirty="0" err="1" smtClean="0"/>
              <a:t>ln_a</a:t>
            </a:r>
            <a:r>
              <a:rPr lang="en-US" dirty="0" smtClean="0"/>
              <a:t>(1,num_par)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  This is OK even if  </a:t>
            </a:r>
            <a:r>
              <a:rPr lang="en-US" dirty="0" err="1" smtClean="0"/>
              <a:t>num_par</a:t>
            </a:r>
            <a:r>
              <a:rPr lang="en-US" dirty="0" smtClean="0"/>
              <a:t> =1 </a:t>
            </a:r>
          </a:p>
          <a:p>
            <a:pPr marL="0" indent="0">
              <a:buNone/>
            </a:pPr>
            <a:r>
              <a:rPr lang="en-US" dirty="0" smtClean="0"/>
              <a:t>Possible solutions:</a:t>
            </a:r>
          </a:p>
          <a:p>
            <a:pPr marL="0" indent="0">
              <a:buNone/>
            </a:pPr>
            <a:r>
              <a:rPr lang="en-US" dirty="0" smtClean="0"/>
              <a:t>	Read in the subject for each data point </a:t>
            </a:r>
          </a:p>
          <a:p>
            <a:pPr marL="0" indent="0">
              <a:buNone/>
            </a:pPr>
            <a:r>
              <a:rPr lang="en-US" dirty="0" smtClean="0"/>
              <a:t>	For 1 parameter either read in a vector of 1’s or set to 1 in  </a:t>
            </a:r>
            <a:br>
              <a:rPr lang="en-US" dirty="0" smtClean="0"/>
            </a:br>
            <a:r>
              <a:rPr lang="en-US" dirty="0" smtClean="0"/>
              <a:t>      the model internally.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init_int</a:t>
            </a:r>
            <a:r>
              <a:rPr lang="en-US" dirty="0" smtClean="0"/>
              <a:t> </a:t>
            </a:r>
            <a:r>
              <a:rPr lang="en-US" dirty="0" err="1" smtClean="0"/>
              <a:t>num_par</a:t>
            </a:r>
            <a:r>
              <a:rPr lang="en-US" dirty="0" smtClean="0"/>
              <a:t>;   //DATA_SECTION</a:t>
            </a:r>
          </a:p>
          <a:p>
            <a:pPr marL="0" indent="0">
              <a:buNone/>
            </a:pPr>
            <a:r>
              <a:rPr lang="en-US" dirty="0" err="1" smtClean="0"/>
              <a:t>init_ivector</a:t>
            </a:r>
            <a:r>
              <a:rPr lang="en-US" dirty="0" smtClean="0"/>
              <a:t> subject(1,ndata); </a:t>
            </a:r>
            <a:r>
              <a:rPr lang="en-US" dirty="0"/>
              <a:t>//DATA_SECTION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if (</a:t>
            </a:r>
            <a:r>
              <a:rPr lang="en-US" dirty="0" err="1" smtClean="0"/>
              <a:t>numpar</a:t>
            </a:r>
            <a:r>
              <a:rPr lang="en-US" dirty="0" smtClean="0"/>
              <a:t>==1) subject=1;    //before the procedure section</a:t>
            </a:r>
          </a:p>
          <a:p>
            <a:pPr marL="0" indent="0">
              <a:buNone/>
            </a:pPr>
            <a:r>
              <a:rPr lang="en-US" dirty="0" err="1" smtClean="0"/>
              <a:t>ln_weight</a:t>
            </a:r>
            <a:r>
              <a:rPr lang="en-US" dirty="0" smtClean="0"/>
              <a:t> = </a:t>
            </a:r>
            <a:r>
              <a:rPr lang="en-US" dirty="0" err="1" smtClean="0"/>
              <a:t>ln_a</a:t>
            </a:r>
            <a:r>
              <a:rPr lang="en-US" dirty="0" smtClean="0"/>
              <a:t>(subject) + b*</a:t>
            </a:r>
            <a:r>
              <a:rPr lang="en-US" dirty="0" err="1" smtClean="0"/>
              <a:t>ln_length</a:t>
            </a:r>
            <a:r>
              <a:rPr lang="en-US" dirty="0" smtClean="0"/>
              <a:t>;   //predicted values</a:t>
            </a:r>
          </a:p>
        </p:txBody>
      </p:sp>
    </p:spTree>
    <p:extLst>
      <p:ext uri="{BB962C8B-B14F-4D97-AF65-F5344CB8AC3E}">
        <p14:creationId xmlns:p14="http://schemas.microsoft.com/office/powerpoint/2010/main" val="307195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AD Model Builder?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Put simply, it is a package to help conduct optimization (parameter estimation) of highly nonlinear models. It includes:</a:t>
            </a:r>
          </a:p>
          <a:p>
            <a:r>
              <a:rPr lang="en-US" sz="2400" dirty="0" smtClean="0"/>
              <a:t>Tools </a:t>
            </a:r>
            <a:r>
              <a:rPr lang="en-US" sz="2400" dirty="0"/>
              <a:t>for reading in most interesting data </a:t>
            </a:r>
            <a:r>
              <a:rPr lang="en-US" sz="2400" dirty="0" smtClean="0"/>
              <a:t>objects</a:t>
            </a:r>
            <a:br>
              <a:rPr lang="en-US" sz="2400" dirty="0" smtClean="0"/>
            </a:br>
            <a:r>
              <a:rPr lang="en-US" sz="2400" dirty="0" smtClean="0"/>
              <a:t>(</a:t>
            </a:r>
            <a:r>
              <a:rPr lang="en-US" sz="2400" dirty="0"/>
              <a:t>number, vector, matrix, 3darray, ragged arrays, strings, ...)</a:t>
            </a:r>
          </a:p>
          <a:p>
            <a:r>
              <a:rPr lang="en-US" sz="2400" dirty="0"/>
              <a:t>Tools for specifying model parameters (unbounded, </a:t>
            </a:r>
            <a:r>
              <a:rPr lang="en-US" sz="2400" dirty="0" smtClean="0"/>
              <a:t>bounded, </a:t>
            </a:r>
            <a:r>
              <a:rPr lang="en-US" sz="2400" dirty="0"/>
              <a:t>summing to zero, vectors of, matrix of, ...)</a:t>
            </a:r>
          </a:p>
          <a:p>
            <a:r>
              <a:rPr lang="en-US" sz="2400" dirty="0"/>
              <a:t>A simple way to set up optimization in </a:t>
            </a:r>
            <a:r>
              <a:rPr lang="en-US" sz="2400" dirty="0" smtClean="0"/>
              <a:t>phases.</a:t>
            </a:r>
            <a:endParaRPr lang="en-US" sz="2400" dirty="0"/>
          </a:p>
          <a:p>
            <a:r>
              <a:rPr lang="en-US" sz="2400" dirty="0"/>
              <a:t>Helpful functions (</a:t>
            </a:r>
            <a:r>
              <a:rPr lang="en-US" sz="2400" dirty="0" err="1"/>
              <a:t>gammaln</a:t>
            </a:r>
            <a:r>
              <a:rPr lang="en-US" sz="2400" dirty="0"/>
              <a:t>, </a:t>
            </a:r>
            <a:r>
              <a:rPr lang="en-US" sz="2400" dirty="0" err="1"/>
              <a:t>choleski</a:t>
            </a:r>
            <a:r>
              <a:rPr lang="en-US" sz="2400" dirty="0"/>
              <a:t> </a:t>
            </a:r>
            <a:r>
              <a:rPr lang="en-US" sz="2400" dirty="0" err="1"/>
              <a:t>decomp</a:t>
            </a:r>
            <a:r>
              <a:rPr lang="en-US" sz="2400" dirty="0"/>
              <a:t>, </a:t>
            </a:r>
            <a:r>
              <a:rPr lang="en-US" sz="2400" dirty="0" err="1"/>
              <a:t>inv</a:t>
            </a:r>
            <a:r>
              <a:rPr lang="en-US" sz="2400" dirty="0"/>
              <a:t>, </a:t>
            </a:r>
            <a:r>
              <a:rPr lang="en-US" sz="2400" dirty="0" smtClean="0"/>
              <a:t>…).</a:t>
            </a:r>
          </a:p>
          <a:p>
            <a:r>
              <a:rPr lang="en-US" altLang="en-US" sz="2400" dirty="0" smtClean="0"/>
              <a:t>Calculations for </a:t>
            </a:r>
            <a:r>
              <a:rPr lang="en-US" altLang="en-US" sz="2400" dirty="0"/>
              <a:t>measures of uncertainty by: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smtClean="0"/>
              <a:t>estimating asymptotic variance-covariance matrices,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smtClean="0"/>
              <a:t>computing likelihood profiles,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smtClean="0"/>
              <a:t>sampling parameter vectors from Bayesian posteriors using Markov Chain Monte Carlo (MCMC) algorithm.</a:t>
            </a:r>
          </a:p>
          <a:p>
            <a:r>
              <a:rPr lang="en-US" sz="2400" dirty="0" smtClean="0"/>
              <a:t>capacity to deal very well with random effects (mixed effects) models.   [Ask later about TMB…]</a:t>
            </a:r>
          </a:p>
        </p:txBody>
      </p:sp>
      <p:pic>
        <p:nvPicPr>
          <p:cNvPr id="4" name="Picture 2" descr="ADMB Projec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06"/>
          <a:stretch/>
        </p:blipFill>
        <p:spPr bwMode="auto">
          <a:xfrm>
            <a:off x="6515641" y="47848"/>
            <a:ext cx="2630946" cy="94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42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AD Model Builder?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Most statistical stock assessment software in use today are written in ADMB.</a:t>
            </a:r>
          </a:p>
          <a:p>
            <a:pPr marL="457200" lvl="1" indent="0">
              <a:buNone/>
            </a:pPr>
            <a:r>
              <a:rPr lang="en-US" dirty="0" smtClean="0"/>
              <a:t>	e.g</a:t>
            </a:r>
            <a:r>
              <a:rPr lang="en-US" dirty="0"/>
              <a:t>. ASAP, Stock Synthesis, CASAL, etc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With ADMB you write a template file that contains your model specification, and how the data relate to the model (objective function).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ADMB is </a:t>
            </a:r>
            <a:r>
              <a:rPr lang="en-US" altLang="en-US" dirty="0"/>
              <a:t>fast because the minimization algorithm uses analytical derivatives and a quasi-Newton algorithm.</a:t>
            </a:r>
          </a:p>
          <a:p>
            <a:r>
              <a:rPr lang="en-US" dirty="0" smtClean="0"/>
              <a:t>You need to specify the objective function, but ADMB takes care of the minimization procedure.</a:t>
            </a:r>
          </a:p>
          <a:p>
            <a:r>
              <a:rPr lang="en-US" altLang="en-US" dirty="0" smtClean="0"/>
              <a:t>There is no need to supply the derivatives of the function to be minimized with respect to the parameters; these are computed automatically using Reverse Mode </a:t>
            </a:r>
            <a:r>
              <a:rPr lang="en-US" altLang="en-US" dirty="0" err="1" smtClean="0"/>
              <a:t>Autodifferentiation</a:t>
            </a:r>
            <a:r>
              <a:rPr lang="en-US" altLang="en-US" dirty="0" smtClean="0"/>
              <a:t> (the ‘AD’).</a:t>
            </a:r>
          </a:p>
          <a:p>
            <a:endParaRPr lang="en-US" dirty="0" smtClean="0"/>
          </a:p>
        </p:txBody>
      </p:sp>
      <p:pic>
        <p:nvPicPr>
          <p:cNvPr id="5" name="Picture 2" descr="ADMB Projec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06"/>
          <a:stretch/>
        </p:blipFill>
        <p:spPr bwMode="auto">
          <a:xfrm>
            <a:off x="6515641" y="47848"/>
            <a:ext cx="2630946" cy="94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34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programming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Generally fall in to one of two categories</a:t>
            </a:r>
          </a:p>
          <a:p>
            <a:r>
              <a:rPr lang="en-US" b="1" dirty="0" smtClean="0"/>
              <a:t>Interpreted languages</a:t>
            </a:r>
            <a:r>
              <a:rPr lang="en-US" dirty="0" smtClean="0"/>
              <a:t> immediately execute commands. </a:t>
            </a:r>
          </a:p>
          <a:p>
            <a:endParaRPr lang="en-US" b="1" dirty="0" smtClean="0"/>
          </a:p>
          <a:p>
            <a:r>
              <a:rPr lang="en-US" b="1" dirty="0" smtClean="0"/>
              <a:t>Compiled </a:t>
            </a:r>
            <a:r>
              <a:rPr lang="en-US" b="1" dirty="0"/>
              <a:t>languages</a:t>
            </a:r>
            <a:r>
              <a:rPr lang="en-US" dirty="0"/>
              <a:t> are written in a code that can be executed directly on a computer’s processor. Compilers take your source code and turn it into object code that can be used by the processor, and create an executable that can run this code.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772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blog-static.odesk.com/blog/uploads/sites/3/2015/06/10132943/Compiled-vs-Interpreted-Languages-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280987"/>
            <a:ext cx="895350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29401" y="6488668"/>
            <a:ext cx="258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http://www.upwork.com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0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 is an example of an interpreted language.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976068"/>
            <a:ext cx="8229600" cy="1664219"/>
          </a:xfrm>
        </p:spPr>
        <p:txBody>
          <a:bodyPr/>
          <a:lstStyle/>
          <a:p>
            <a:r>
              <a:rPr lang="en-US" dirty="0" smtClean="0"/>
              <a:t>Typing 2+2 into the command prompt gives the result instantly. The code is executed as it is parsed.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000125"/>
            <a:ext cx="69913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63163"/>
      </p:ext>
    </p:extLst>
  </p:cSld>
  <p:clrMapOvr>
    <a:masterClrMapping/>
  </p:clrMapOvr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2245</TotalTime>
  <Words>3024</Words>
  <Application>Microsoft Macintosh PowerPoint</Application>
  <PresentationFormat>On-screen Show (4:3)</PresentationFormat>
  <Paragraphs>415</Paragraphs>
  <Slides>46</Slides>
  <Notes>7</Notes>
  <HiddenSlides>0</HiddenSlides>
  <MMClips>0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NOAA Divider Slides</vt:lpstr>
      <vt:lpstr>NOAA Title Options</vt:lpstr>
      <vt:lpstr>GFAY_Custom</vt:lpstr>
      <vt:lpstr>Equation</vt:lpstr>
      <vt:lpstr>MAR 580: Advanced Population Modeling for Management of Living Marine Resources</vt:lpstr>
      <vt:lpstr>Today’s Outline</vt:lpstr>
      <vt:lpstr>Model Building, Using, Developing</vt:lpstr>
      <vt:lpstr>Models in fisheries, fitting to data</vt:lpstr>
      <vt:lpstr>What is AD Model Builder?</vt:lpstr>
      <vt:lpstr>What is AD Model Builder? </vt:lpstr>
      <vt:lpstr>Types of programming languages</vt:lpstr>
      <vt:lpstr>PowerPoint Presentation</vt:lpstr>
      <vt:lpstr>R is an example of an interpreted language.</vt:lpstr>
      <vt:lpstr>PowerPoint Presentation</vt:lpstr>
      <vt:lpstr>ADMB is a compiled language</vt:lpstr>
      <vt:lpstr>Specifying the Problem – the ADMB approach</vt:lpstr>
      <vt:lpstr>Work environment – text editor and shell</vt:lpstr>
      <vt:lpstr>Work environment – ADMB-IDE</vt:lpstr>
      <vt:lpstr>Compile .tpl to create executable. </vt:lpstr>
      <vt:lpstr>Running your executable  (.dat file required)</vt:lpstr>
      <vt:lpstr>Example: Linear regression</vt:lpstr>
      <vt:lpstr>Example (Linear Regression) .tpl file structure</vt:lpstr>
      <vt:lpstr>PowerPoint Presentation</vt:lpstr>
      <vt:lpstr>Example  (Linear Regression) Adding Output</vt:lpstr>
      <vt:lpstr>Example (Linear Regression) Output Files</vt:lpstr>
      <vt:lpstr>This problem could have been done by hand or in EXCEL using SOLVER (or using lm() in R, or…..) </vt:lpstr>
      <vt:lpstr>Dissecting The Program (arithmetic)</vt:lpstr>
      <vt:lpstr>Something About Arithmetic</vt:lpstr>
      <vt:lpstr>Declaring Variables</vt:lpstr>
      <vt:lpstr>Data Types</vt:lpstr>
      <vt:lpstr>Variable Names</vt:lpstr>
      <vt:lpstr>Programming the Procedure Section (The “if” statement)</vt:lpstr>
      <vt:lpstr>Programming the Procedure Section (Constructing conditions)</vt:lpstr>
      <vt:lpstr>Programming the Procedure Section The “for” statement</vt:lpstr>
      <vt:lpstr>Arrays, Matrices, and 3d-arrays</vt:lpstr>
      <vt:lpstr>Built-in Functions in ADMB (Mathematical functions)</vt:lpstr>
      <vt:lpstr>Built-in Functions in ADMB-II  (Vector &amp; matrix functions)</vt:lpstr>
      <vt:lpstr>Built-in Functions in ADMB  (Extraction functions)</vt:lpstr>
      <vt:lpstr>Built-in Functions in ADMB-IV  (Statistical functions)</vt:lpstr>
      <vt:lpstr>Crashes  (because $%@&amp; happens)</vt:lpstr>
      <vt:lpstr>Programming Style</vt:lpstr>
      <vt:lpstr>Programming Style</vt:lpstr>
      <vt:lpstr>Programming Hints: Debugging</vt:lpstr>
      <vt:lpstr>What’s Next?</vt:lpstr>
      <vt:lpstr>Reading</vt:lpstr>
      <vt:lpstr>Resources</vt:lpstr>
      <vt:lpstr>Additional Resources</vt:lpstr>
      <vt:lpstr>Lab 1 Tips and Traps</vt:lpstr>
      <vt:lpstr>Lab 1 Tips and Traps</vt:lpstr>
      <vt:lpstr>Lab 1 Tips and Traps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</dc:subject>
  <dc:creator>Gavin Fay</dc:creator>
  <cp:keywords/>
  <dc:description/>
  <cp:lastModifiedBy>Gavin Fay</cp:lastModifiedBy>
  <cp:revision>269</cp:revision>
  <dcterms:created xsi:type="dcterms:W3CDTF">2014-06-04T00:44:42Z</dcterms:created>
  <dcterms:modified xsi:type="dcterms:W3CDTF">2015-09-08T14:58:37Z</dcterms:modified>
  <cp:category/>
</cp:coreProperties>
</file>